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m4v"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9" r:id="rId1"/>
    <p:sldMasterId id="2147483809" r:id="rId2"/>
  </p:sldMasterIdLst>
  <p:notesMasterIdLst>
    <p:notesMasterId r:id="rId61"/>
  </p:notesMasterIdLst>
  <p:handoutMasterIdLst>
    <p:handoutMasterId r:id="rId62"/>
  </p:handoutMasterIdLst>
  <p:sldIdLst>
    <p:sldId id="309" r:id="rId3"/>
    <p:sldId id="305" r:id="rId4"/>
    <p:sldId id="316" r:id="rId5"/>
    <p:sldId id="317" r:id="rId6"/>
    <p:sldId id="374" r:id="rId7"/>
    <p:sldId id="339" r:id="rId8"/>
    <p:sldId id="318" r:id="rId9"/>
    <p:sldId id="338" r:id="rId10"/>
    <p:sldId id="310" r:id="rId11"/>
    <p:sldId id="385" r:id="rId12"/>
    <p:sldId id="334" r:id="rId13"/>
    <p:sldId id="342" r:id="rId14"/>
    <p:sldId id="336" r:id="rId15"/>
    <p:sldId id="340" r:id="rId16"/>
    <p:sldId id="372" r:id="rId17"/>
    <p:sldId id="344" r:id="rId18"/>
    <p:sldId id="333" r:id="rId19"/>
    <p:sldId id="346" r:id="rId20"/>
    <p:sldId id="343" r:id="rId21"/>
    <p:sldId id="335" r:id="rId22"/>
    <p:sldId id="347" r:id="rId23"/>
    <p:sldId id="337" r:id="rId24"/>
    <p:sldId id="351" r:id="rId25"/>
    <p:sldId id="352" r:id="rId26"/>
    <p:sldId id="350" r:id="rId27"/>
    <p:sldId id="349" r:id="rId28"/>
    <p:sldId id="388" r:id="rId29"/>
    <p:sldId id="348" r:id="rId30"/>
    <p:sldId id="353" r:id="rId31"/>
    <p:sldId id="375" r:id="rId32"/>
    <p:sldId id="357" r:id="rId33"/>
    <p:sldId id="354" r:id="rId34"/>
    <p:sldId id="360" r:id="rId35"/>
    <p:sldId id="387" r:id="rId36"/>
    <p:sldId id="361" r:id="rId37"/>
    <p:sldId id="359" r:id="rId38"/>
    <p:sldId id="358" r:id="rId39"/>
    <p:sldId id="384" r:id="rId40"/>
    <p:sldId id="362" r:id="rId41"/>
    <p:sldId id="355" r:id="rId42"/>
    <p:sldId id="363" r:id="rId43"/>
    <p:sldId id="376" r:id="rId44"/>
    <p:sldId id="364" r:id="rId45"/>
    <p:sldId id="380" r:id="rId46"/>
    <p:sldId id="381" r:id="rId47"/>
    <p:sldId id="378" r:id="rId48"/>
    <p:sldId id="383" r:id="rId49"/>
    <p:sldId id="379" r:id="rId50"/>
    <p:sldId id="366" r:id="rId51"/>
    <p:sldId id="391" r:id="rId52"/>
    <p:sldId id="371" r:id="rId53"/>
    <p:sldId id="302" r:id="rId54"/>
    <p:sldId id="370" r:id="rId55"/>
    <p:sldId id="313" r:id="rId56"/>
    <p:sldId id="314" r:id="rId57"/>
    <p:sldId id="312" r:id="rId58"/>
    <p:sldId id="389" r:id="rId59"/>
    <p:sldId id="390" r:id="rId60"/>
  </p:sldIdLst>
  <p:sldSz cx="9144000" cy="6858000" type="screen4x3"/>
  <p:notesSz cx="7099300" cy="10234613"/>
  <p:embeddedFontLst>
    <p:embeddedFont>
      <p:font typeface="Roboto Condensed" panose="02000000000000000000" pitchFamily="2" charset="0"/>
      <p:regular r:id="rId63"/>
      <p:bold r:id="rId64"/>
      <p:italic r:id="rId65"/>
      <p:boldItalic r:id="rId66"/>
    </p:embeddedFont>
    <p:embeddedFont>
      <p:font typeface="Ubuntu" panose="020B0604020202020204" charset="0"/>
      <p:regular r:id="rId67"/>
      <p:bold r:id="rId68"/>
      <p:italic r:id="rId69"/>
      <p:boldItalic r:id="rId70"/>
    </p:embeddedFont>
    <p:embeddedFont>
      <p:font typeface="FontAwesome" pitchFamily="2" charset="0"/>
      <p:regular r:id="rId71"/>
    </p:embeddedFont>
    <p:embeddedFont>
      <p:font typeface="Segoe UI Light" panose="020B0502040204020203" pitchFamily="34" charset="0"/>
      <p:regular r:id="rId72"/>
      <p:italic r:id="rId73"/>
    </p:embeddedFont>
    <p:embeddedFont>
      <p:font typeface="Roboto" panose="02000000000000000000" pitchFamily="2" charset="0"/>
      <p:regular r:id="rId74"/>
      <p:bold r:id="rId75"/>
      <p:italic r:id="rId76"/>
      <p:boldItalic r:id="rId77"/>
    </p:embeddedFont>
    <p:embeddedFont>
      <p:font typeface="Consolas" panose="020B0609020204030204" pitchFamily="49" charset="0"/>
      <p:regular r:id="rId78"/>
      <p:bold r:id="rId79"/>
      <p:italic r:id="rId80"/>
      <p:boldItalic r:id="rId81"/>
    </p:embeddedFont>
    <p:embeddedFont>
      <p:font typeface="Ubuntu Mono" panose="020B0509030602030204" pitchFamily="49" charset="0"/>
      <p:regular r:id="rId82"/>
      <p:bold r:id="rId83"/>
      <p:italic r:id="rId84"/>
      <p:boldItalic r:id="rId85"/>
    </p:embeddedFont>
    <p:embeddedFont>
      <p:font typeface="Tahoma" panose="020B0604030504040204" pitchFamily="34" charset="0"/>
      <p:regular r:id="rId86"/>
      <p:bold r:id="rId87"/>
    </p:embeddedFont>
    <p:embeddedFont>
      <p:font typeface="Roboto Black" panose="02000000000000000000" pitchFamily="2" charset="0"/>
      <p:bold r:id="rId88"/>
      <p:boldItalic r:id="rId89"/>
    </p:embeddedFont>
  </p:embeddedFontLst>
  <p:defaultTextStyle>
    <a:defPPr>
      <a:defRPr lang="de-DE"/>
    </a:defPPr>
    <a:lvl1pPr algn="l" rtl="0" fontAlgn="base">
      <a:spcBef>
        <a:spcPct val="0"/>
      </a:spcBef>
      <a:spcAft>
        <a:spcPct val="0"/>
      </a:spcAft>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1pPr>
    <a:lvl2pPr marL="457200" algn="l" rtl="0" fontAlgn="base">
      <a:spcBef>
        <a:spcPct val="0"/>
      </a:spcBef>
      <a:spcAft>
        <a:spcPct val="0"/>
      </a:spcAft>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2pPr>
    <a:lvl3pPr marL="914400" algn="l" rtl="0" fontAlgn="base">
      <a:spcBef>
        <a:spcPct val="0"/>
      </a:spcBef>
      <a:spcAft>
        <a:spcPct val="0"/>
      </a:spcAft>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3pPr>
    <a:lvl4pPr marL="1371600" algn="l" rtl="0" fontAlgn="base">
      <a:spcBef>
        <a:spcPct val="0"/>
      </a:spcBef>
      <a:spcAft>
        <a:spcPct val="0"/>
      </a:spcAft>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4pPr>
    <a:lvl5pPr marL="1828800" algn="l" rtl="0" fontAlgn="base">
      <a:spcBef>
        <a:spcPct val="0"/>
      </a:spcBef>
      <a:spcAft>
        <a:spcPct val="0"/>
      </a:spcAft>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5pPr>
    <a:lvl6pPr marL="2286000" algn="l" defTabSz="914400" rtl="0" eaLnBrk="1" latinLnBrk="0" hangingPunct="1">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6pPr>
    <a:lvl7pPr marL="2743200" algn="l" defTabSz="914400" rtl="0" eaLnBrk="1" latinLnBrk="0" hangingPunct="1">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7pPr>
    <a:lvl8pPr marL="3200400" algn="l" defTabSz="914400" rtl="0" eaLnBrk="1" latinLnBrk="0" hangingPunct="1">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8pPr>
    <a:lvl9pPr marL="3657600" algn="l" defTabSz="914400" rtl="0" eaLnBrk="1" latinLnBrk="0" hangingPunct="1">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456"/>
    <a:srgbClr val="008080"/>
    <a:srgbClr val="17175D"/>
    <a:srgbClr val="23238D"/>
    <a:srgbClr val="12124A"/>
    <a:srgbClr val="011F51"/>
    <a:srgbClr val="C8E8F7"/>
    <a:srgbClr val="82CEEF"/>
    <a:srgbClr val="FF3300"/>
    <a:srgbClr val="00B4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49" autoAdjust="0"/>
    <p:restoredTop sz="77002" autoAdjust="0"/>
  </p:normalViewPr>
  <p:slideViewPr>
    <p:cSldViewPr>
      <p:cViewPr varScale="1">
        <p:scale>
          <a:sx n="85" d="100"/>
          <a:sy n="85" d="100"/>
        </p:scale>
        <p:origin x="1344" y="78"/>
      </p:cViewPr>
      <p:guideLst>
        <p:guide orient="horz" pos="2160"/>
        <p:guide pos="2880"/>
      </p:guideLst>
    </p:cSldViewPr>
  </p:slideViewPr>
  <p:notesTextViewPr>
    <p:cViewPr>
      <p:scale>
        <a:sx n="125" d="100"/>
        <a:sy n="125" d="100"/>
      </p:scale>
      <p:origin x="0" y="0"/>
    </p:cViewPr>
  </p:notesTextViewPr>
  <p:sorterViewPr>
    <p:cViewPr>
      <p:scale>
        <a:sx n="66" d="100"/>
        <a:sy n="66" d="100"/>
      </p:scale>
      <p:origin x="0" y="3288"/>
    </p:cViewPr>
  </p:sorterViewPr>
  <p:notesViewPr>
    <p:cSldViewPr>
      <p:cViewPr varScale="1">
        <p:scale>
          <a:sx n="53" d="100"/>
          <a:sy n="53" d="100"/>
        </p:scale>
        <p:origin x="-2640" y="-90"/>
      </p:cViewPr>
      <p:guideLst>
        <p:guide orient="horz" pos="3223"/>
        <p:guide pos="223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font" Target="fonts/font14.fntdata"/><Relationship Id="rId84" Type="http://schemas.openxmlformats.org/officeDocument/2006/relationships/font" Target="fonts/font22.fntdata"/><Relationship Id="rId89" Type="http://schemas.openxmlformats.org/officeDocument/2006/relationships/font" Target="fonts/font27.fntdata"/><Relationship Id="rId7" Type="http://schemas.openxmlformats.org/officeDocument/2006/relationships/slide" Target="slides/slide5.xml"/><Relationship Id="rId71" Type="http://schemas.openxmlformats.org/officeDocument/2006/relationships/font" Target="fonts/font9.fntdata"/><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font" Target="fonts/font17.fntdata"/><Relationship Id="rId87" Type="http://schemas.openxmlformats.org/officeDocument/2006/relationships/font" Target="fonts/font25.fntdata"/><Relationship Id="rId5" Type="http://schemas.openxmlformats.org/officeDocument/2006/relationships/slide" Target="slides/slide3.xml"/><Relationship Id="rId61" Type="http://schemas.openxmlformats.org/officeDocument/2006/relationships/notesMaster" Target="notesMasters/notesMaster1.xml"/><Relationship Id="rId82" Type="http://schemas.openxmlformats.org/officeDocument/2006/relationships/font" Target="fonts/font20.fntdata"/><Relationship Id="rId90"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font" Target="fonts/font23.fntdata"/><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font" Target="fonts/font26.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6493" tIns="48247" rIns="96493" bIns="48247" numCol="1" anchor="t" anchorCtr="0" compatLnSpc="1">
            <a:prstTxWarp prst="textNoShape">
              <a:avLst/>
            </a:prstTxWarp>
          </a:bodyPr>
          <a:lstStyle>
            <a:lvl1pPr defTabSz="965200">
              <a:defRPr sz="1300">
                <a:solidFill>
                  <a:schemeClr val="tx1"/>
                </a:solidFill>
                <a:effectLst/>
                <a:latin typeface="Arial" charset="0"/>
              </a:defRPr>
            </a:lvl1pPr>
          </a:lstStyle>
          <a:p>
            <a:pPr>
              <a:defRPr/>
            </a:pPr>
            <a:r>
              <a:rPr lang="de-DE" dirty="0">
                <a:latin typeface="Ubuntu Mono" panose="020B0509030602030204" pitchFamily="49" charset="0"/>
              </a:rPr>
              <a:t>Weitergabe oder Vervielfältigung nur mit Genehmigung des Autors</a:t>
            </a:r>
          </a:p>
        </p:txBody>
      </p:sp>
      <p:sp>
        <p:nvSpPr>
          <p:cNvPr id="118788" name="Rectangle 4"/>
          <p:cNvSpPr>
            <a:spLocks noGrp="1" noChangeArrowheads="1"/>
          </p:cNvSpPr>
          <p:nvPr>
            <p:ph type="ftr" sz="quarter" idx="2"/>
          </p:nvPr>
        </p:nvSpPr>
        <p:spPr bwMode="auto">
          <a:xfrm>
            <a:off x="0" y="9721850"/>
            <a:ext cx="3078163" cy="511175"/>
          </a:xfrm>
          <a:prstGeom prst="rect">
            <a:avLst/>
          </a:prstGeom>
          <a:noFill/>
          <a:ln w="9525">
            <a:noFill/>
            <a:miter lim="800000"/>
            <a:headEnd/>
            <a:tailEnd/>
          </a:ln>
          <a:effectLst/>
        </p:spPr>
        <p:txBody>
          <a:bodyPr vert="horz" wrap="square" lIns="96493" tIns="48247" rIns="96493" bIns="48247" numCol="1" anchor="b" anchorCtr="0" compatLnSpc="1">
            <a:prstTxWarp prst="textNoShape">
              <a:avLst/>
            </a:prstTxWarp>
          </a:bodyPr>
          <a:lstStyle>
            <a:lvl1pPr defTabSz="965200">
              <a:defRPr sz="1300">
                <a:solidFill>
                  <a:schemeClr val="tx1"/>
                </a:solidFill>
                <a:effectLst/>
                <a:latin typeface="Arial" charset="0"/>
              </a:defRPr>
            </a:lvl1pPr>
          </a:lstStyle>
          <a:p>
            <a:pPr>
              <a:defRPr/>
            </a:pPr>
            <a:endParaRPr lang="de-DE" dirty="0">
              <a:latin typeface="Ubuntu Mono" panose="020B0509030602030204" pitchFamily="49" charset="0"/>
            </a:endParaRPr>
          </a:p>
        </p:txBody>
      </p:sp>
      <p:sp>
        <p:nvSpPr>
          <p:cNvPr id="118789" name="Rectangle 5"/>
          <p:cNvSpPr>
            <a:spLocks noGrp="1" noChangeArrowheads="1"/>
          </p:cNvSpPr>
          <p:nvPr>
            <p:ph type="sldNum" sz="quarter" idx="3"/>
          </p:nvPr>
        </p:nvSpPr>
        <p:spPr bwMode="auto">
          <a:xfrm>
            <a:off x="4019550" y="9721850"/>
            <a:ext cx="3078163" cy="511175"/>
          </a:xfrm>
          <a:prstGeom prst="rect">
            <a:avLst/>
          </a:prstGeom>
          <a:noFill/>
          <a:ln w="9525">
            <a:noFill/>
            <a:miter lim="800000"/>
            <a:headEnd/>
            <a:tailEnd/>
          </a:ln>
          <a:effectLst/>
        </p:spPr>
        <p:txBody>
          <a:bodyPr vert="horz" wrap="square" lIns="96493" tIns="48247" rIns="96493" bIns="48247" numCol="1" anchor="b" anchorCtr="0" compatLnSpc="1">
            <a:prstTxWarp prst="textNoShape">
              <a:avLst/>
            </a:prstTxWarp>
          </a:bodyPr>
          <a:lstStyle>
            <a:lvl1pPr algn="r" defTabSz="965200">
              <a:defRPr sz="1300">
                <a:solidFill>
                  <a:schemeClr val="tx1"/>
                </a:solidFill>
                <a:effectLst/>
                <a:latin typeface="Arial" charset="0"/>
              </a:defRPr>
            </a:lvl1pPr>
          </a:lstStyle>
          <a:p>
            <a:pPr>
              <a:defRPr/>
            </a:pPr>
            <a:fld id="{89F6080D-010B-4BB8-A880-C44531D4C9AB}" type="slidenum">
              <a:rPr lang="de-DE">
                <a:latin typeface="Ubuntu Mono" panose="020B0509030602030204" pitchFamily="49" charset="0"/>
              </a:rPr>
              <a:pPr>
                <a:defRPr/>
              </a:pPr>
              <a:t>‹#›</a:t>
            </a:fld>
            <a:endParaRPr lang="de-DE" dirty="0">
              <a:latin typeface="Ubuntu Mono" panose="020B0509030602030204" pitchFamily="49" charset="0"/>
            </a:endParaRPr>
          </a:p>
        </p:txBody>
      </p:sp>
      <p:pic>
        <p:nvPicPr>
          <p:cNvPr id="23557" name="Picture 6" descr="logo_v6-na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5713" y="61913"/>
            <a:ext cx="18446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60073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6493" tIns="48247" rIns="96493" bIns="48247" numCol="1" anchor="t" anchorCtr="0" compatLnSpc="1">
            <a:prstTxWarp prst="textNoShape">
              <a:avLst/>
            </a:prstTxWarp>
          </a:bodyPr>
          <a:lstStyle>
            <a:lvl1pPr defTabSz="965200">
              <a:defRPr sz="1300">
                <a:solidFill>
                  <a:schemeClr val="tx1"/>
                </a:solidFill>
                <a:effectLst/>
                <a:latin typeface="Ubuntu Mono" panose="020B0509030602030204" pitchFamily="49" charset="0"/>
              </a:defRPr>
            </a:lvl1pPr>
          </a:lstStyle>
          <a:p>
            <a:pPr>
              <a:defRPr/>
            </a:pPr>
            <a:endParaRPr lang="de-DE" dirty="0"/>
          </a:p>
        </p:txBody>
      </p:sp>
      <p:sp>
        <p:nvSpPr>
          <p:cNvPr id="10243" name="Rectangle 3"/>
          <p:cNvSpPr>
            <a:spLocks noGrp="1" noChangeArrowheads="1"/>
          </p:cNvSpPr>
          <p:nvPr>
            <p:ph type="dt" idx="1"/>
          </p:nvPr>
        </p:nvSpPr>
        <p:spPr bwMode="auto">
          <a:xfrm>
            <a:off x="4019550" y="0"/>
            <a:ext cx="3078163" cy="511175"/>
          </a:xfrm>
          <a:prstGeom prst="rect">
            <a:avLst/>
          </a:prstGeom>
          <a:noFill/>
          <a:ln w="9525">
            <a:noFill/>
            <a:miter lim="800000"/>
            <a:headEnd/>
            <a:tailEnd/>
          </a:ln>
          <a:effectLst/>
        </p:spPr>
        <p:txBody>
          <a:bodyPr vert="horz" wrap="square" lIns="96493" tIns="48247" rIns="96493" bIns="48247" numCol="1" anchor="t" anchorCtr="0" compatLnSpc="1">
            <a:prstTxWarp prst="textNoShape">
              <a:avLst/>
            </a:prstTxWarp>
          </a:bodyPr>
          <a:lstStyle>
            <a:lvl1pPr algn="r" defTabSz="965200">
              <a:defRPr sz="1300">
                <a:solidFill>
                  <a:schemeClr val="tx1"/>
                </a:solidFill>
                <a:effectLst/>
                <a:latin typeface="Ubuntu Mono" panose="020B0509030602030204" pitchFamily="49" charset="0"/>
              </a:defRPr>
            </a:lvl1pPr>
          </a:lstStyle>
          <a:p>
            <a:pPr>
              <a:defRPr/>
            </a:pPr>
            <a:endParaRPr lang="de-DE" dirty="0"/>
          </a:p>
        </p:txBody>
      </p:sp>
      <p:sp>
        <p:nvSpPr>
          <p:cNvPr id="14340"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493" tIns="48247" rIns="96493" bIns="48247" numCol="1" anchor="t" anchorCtr="0" compatLnSpc="1">
            <a:prstTxWarp prst="textNoShape">
              <a:avLst/>
            </a:prstTxWarp>
          </a:bodyPr>
          <a:lstStyle/>
          <a:p>
            <a:pPr lvl="0"/>
            <a:r>
              <a:rPr lang="de-DE" noProof="0" dirty="0"/>
              <a:t>Textmasterformate durch Klicken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10246" name="Rectangle 6"/>
          <p:cNvSpPr>
            <a:spLocks noGrp="1" noChangeArrowheads="1"/>
          </p:cNvSpPr>
          <p:nvPr>
            <p:ph type="ftr" sz="quarter" idx="4"/>
          </p:nvPr>
        </p:nvSpPr>
        <p:spPr bwMode="auto">
          <a:xfrm>
            <a:off x="0" y="9721850"/>
            <a:ext cx="3078163" cy="511175"/>
          </a:xfrm>
          <a:prstGeom prst="rect">
            <a:avLst/>
          </a:prstGeom>
          <a:noFill/>
          <a:ln w="9525">
            <a:noFill/>
            <a:miter lim="800000"/>
            <a:headEnd/>
            <a:tailEnd/>
          </a:ln>
          <a:effectLst/>
        </p:spPr>
        <p:txBody>
          <a:bodyPr vert="horz" wrap="square" lIns="96493" tIns="48247" rIns="96493" bIns="48247" numCol="1" anchor="b" anchorCtr="0" compatLnSpc="1">
            <a:prstTxWarp prst="textNoShape">
              <a:avLst/>
            </a:prstTxWarp>
          </a:bodyPr>
          <a:lstStyle>
            <a:lvl1pPr defTabSz="965200">
              <a:defRPr sz="1300">
                <a:solidFill>
                  <a:schemeClr val="tx1"/>
                </a:solidFill>
                <a:effectLst/>
                <a:latin typeface="Ubuntu Mono" panose="020B0509030602030204" pitchFamily="49" charset="0"/>
              </a:defRPr>
            </a:lvl1pPr>
          </a:lstStyle>
          <a:p>
            <a:pPr>
              <a:defRPr/>
            </a:pPr>
            <a:endParaRPr lang="de-DE" dirty="0"/>
          </a:p>
        </p:txBody>
      </p:sp>
      <p:sp>
        <p:nvSpPr>
          <p:cNvPr id="10247" name="Rectangle 7"/>
          <p:cNvSpPr>
            <a:spLocks noGrp="1" noChangeArrowheads="1"/>
          </p:cNvSpPr>
          <p:nvPr>
            <p:ph type="sldNum" sz="quarter" idx="5"/>
          </p:nvPr>
        </p:nvSpPr>
        <p:spPr bwMode="auto">
          <a:xfrm>
            <a:off x="4019550" y="9721850"/>
            <a:ext cx="3078163" cy="511175"/>
          </a:xfrm>
          <a:prstGeom prst="rect">
            <a:avLst/>
          </a:prstGeom>
          <a:noFill/>
          <a:ln w="9525">
            <a:noFill/>
            <a:miter lim="800000"/>
            <a:headEnd/>
            <a:tailEnd/>
          </a:ln>
          <a:effectLst/>
        </p:spPr>
        <p:txBody>
          <a:bodyPr vert="horz" wrap="square" lIns="96493" tIns="48247" rIns="96493" bIns="48247" numCol="1" anchor="b" anchorCtr="0" compatLnSpc="1">
            <a:prstTxWarp prst="textNoShape">
              <a:avLst/>
            </a:prstTxWarp>
          </a:bodyPr>
          <a:lstStyle>
            <a:lvl1pPr algn="r" defTabSz="965200">
              <a:defRPr sz="1300">
                <a:solidFill>
                  <a:schemeClr val="tx1"/>
                </a:solidFill>
                <a:effectLst/>
                <a:latin typeface="Ubuntu Mono" panose="020B0509030602030204" pitchFamily="49" charset="0"/>
              </a:defRPr>
            </a:lvl1pPr>
          </a:lstStyle>
          <a:p>
            <a:pPr>
              <a:defRPr/>
            </a:pPr>
            <a:fld id="{0C6D6275-D5B4-459A-B2A3-212CA60D2300}" type="slidenum">
              <a:rPr lang="de-DE" smtClean="0"/>
              <a:pPr>
                <a:defRPr/>
              </a:pPr>
              <a:t>‹#›</a:t>
            </a:fld>
            <a:endParaRPr lang="de-DE" dirty="0"/>
          </a:p>
        </p:txBody>
      </p:sp>
    </p:spTree>
    <p:extLst>
      <p:ext uri="{BB962C8B-B14F-4D97-AF65-F5344CB8AC3E}">
        <p14:creationId xmlns:p14="http://schemas.microsoft.com/office/powerpoint/2010/main" val="34371972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Ubuntu Mono" panose="020B0509030602030204" pitchFamily="49" charset="0"/>
        <a:ea typeface="+mn-ea"/>
        <a:cs typeface="+mn-cs"/>
      </a:defRPr>
    </a:lvl1pPr>
    <a:lvl2pPr marL="457200" algn="l" rtl="0" eaLnBrk="0" fontAlgn="base" hangingPunct="0">
      <a:spcBef>
        <a:spcPct val="30000"/>
      </a:spcBef>
      <a:spcAft>
        <a:spcPct val="0"/>
      </a:spcAft>
      <a:defRPr sz="1200" kern="1200">
        <a:solidFill>
          <a:schemeClr val="tx1"/>
        </a:solidFill>
        <a:latin typeface="Ubuntu Mono" panose="020B0509030602030204" pitchFamily="49" charset="0"/>
        <a:ea typeface="+mn-ea"/>
        <a:cs typeface="+mn-cs"/>
      </a:defRPr>
    </a:lvl2pPr>
    <a:lvl3pPr marL="914400" algn="l" rtl="0" eaLnBrk="0" fontAlgn="base" hangingPunct="0">
      <a:spcBef>
        <a:spcPct val="30000"/>
      </a:spcBef>
      <a:spcAft>
        <a:spcPct val="0"/>
      </a:spcAft>
      <a:defRPr sz="1200" kern="1200">
        <a:solidFill>
          <a:schemeClr val="tx1"/>
        </a:solidFill>
        <a:latin typeface="Ubuntu Mono" panose="020B0509030602030204" pitchFamily="49" charset="0"/>
        <a:ea typeface="+mn-ea"/>
        <a:cs typeface="+mn-cs"/>
      </a:defRPr>
    </a:lvl3pPr>
    <a:lvl4pPr marL="1371600" algn="l" rtl="0" eaLnBrk="0" fontAlgn="base" hangingPunct="0">
      <a:spcBef>
        <a:spcPct val="30000"/>
      </a:spcBef>
      <a:spcAft>
        <a:spcPct val="0"/>
      </a:spcAft>
      <a:defRPr sz="1200" kern="1200">
        <a:solidFill>
          <a:schemeClr val="tx1"/>
        </a:solidFill>
        <a:latin typeface="Ubuntu Mono" panose="020B0509030602030204" pitchFamily="49" charset="0"/>
        <a:ea typeface="+mn-ea"/>
        <a:cs typeface="+mn-cs"/>
      </a:defRPr>
    </a:lvl4pPr>
    <a:lvl5pPr marL="1828800" algn="l" rtl="0" eaLnBrk="0" fontAlgn="base" hangingPunct="0">
      <a:spcBef>
        <a:spcPct val="30000"/>
      </a:spcBef>
      <a:spcAft>
        <a:spcPct val="0"/>
      </a:spcAft>
      <a:defRPr sz="1200" kern="1200">
        <a:solidFill>
          <a:schemeClr val="tx1"/>
        </a:solidFill>
        <a:latin typeface="Ubuntu Mono" panose="020B0509030602030204" pitchFamily="49"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slide deck is intended to be as useful as possible, even if you were not at the session. </a:t>
            </a:r>
            <a:r>
              <a:rPr lang="en-US" dirty="0"/>
              <a:t>Most slides have a comprehensive notes</a:t>
            </a:r>
            <a:r>
              <a:rPr lang="en-US" baseline="0" dirty="0"/>
              <a:t> section.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If the fonts do not install automatically for you, please take the time to download it or the deck will be distractingly ugly. The Ubuntu font is free and is used within all PsConf.eu slide decks. The Font Awesome font is also free (and awesome.)</a:t>
            </a:r>
          </a:p>
          <a:p>
            <a:endParaRPr lang="en-US" baseline="0" dirty="0"/>
          </a:p>
          <a:p>
            <a:r>
              <a:rPr lang="en-US" baseline="0" dirty="0"/>
              <a:t>http://font.ubuntu.com/</a:t>
            </a:r>
          </a:p>
          <a:p>
            <a:r>
              <a:rPr lang="en-US" baseline="0" dirty="0"/>
              <a:t>https://fortawesome.github.io/Font-Awesome/</a:t>
            </a:r>
          </a:p>
          <a:p>
            <a:endParaRPr lang="en-US" baseline="0" dirty="0"/>
          </a:p>
          <a:p>
            <a:endParaRPr lang="en-US" baseline="0" dirty="0"/>
          </a:p>
          <a:p>
            <a:r>
              <a:rPr lang="en-US" baseline="0" dirty="0"/>
              <a:t>Enjoy!</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a:t>
            </a:fld>
            <a:endParaRPr lang="de-DE"/>
          </a:p>
        </p:txBody>
      </p:sp>
    </p:spTree>
    <p:extLst>
      <p:ext uri="{BB962C8B-B14F-4D97-AF65-F5344CB8AC3E}">
        <p14:creationId xmlns:p14="http://schemas.microsoft.com/office/powerpoint/2010/main" val="2282027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https://msdn.microsoft.com/en-us/library/system.io.streamreader</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10</a:t>
            </a:fld>
            <a:endParaRPr lang="de-DE"/>
          </a:p>
        </p:txBody>
      </p:sp>
    </p:spTree>
    <p:extLst>
      <p:ext uri="{BB962C8B-B14F-4D97-AF65-F5344CB8AC3E}">
        <p14:creationId xmlns:p14="http://schemas.microsoft.com/office/powerpoint/2010/main" val="3351380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https://msdn.microsoft.com/en-us/library/system.data.sqlclient.sqlbulkcopy</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11</a:t>
            </a:fld>
            <a:endParaRPr lang="de-DE"/>
          </a:p>
        </p:txBody>
      </p:sp>
    </p:spTree>
    <p:extLst>
      <p:ext uri="{BB962C8B-B14F-4D97-AF65-F5344CB8AC3E}">
        <p14:creationId xmlns:p14="http://schemas.microsoft.com/office/powerpoint/2010/main" val="3670635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ts val="600"/>
              </a:spcBef>
              <a:spcAft>
                <a:spcPct val="0"/>
              </a:spcAft>
              <a:buClrTx/>
              <a:buSzTx/>
              <a:buFontTx/>
              <a:buNone/>
              <a:tabLst/>
              <a:defRPr/>
            </a:pPr>
            <a:r>
              <a:rPr lang="en-US" dirty="0"/>
              <a:t>$</a:t>
            </a:r>
            <a:r>
              <a:rPr lang="en-US" dirty="0" err="1"/>
              <a:t>bulkcopy.WriteToServer</a:t>
            </a:r>
            <a:r>
              <a:rPr lang="en-US" dirty="0"/>
              <a:t> accepts four types of objects</a:t>
            </a:r>
          </a:p>
          <a:p>
            <a:pPr>
              <a:spcBef>
                <a:spcPts val="600"/>
              </a:spcBef>
            </a:pPr>
            <a:endParaRPr lang="en-US" dirty="0"/>
          </a:p>
          <a:p>
            <a:pPr>
              <a:spcBef>
                <a:spcPts val="600"/>
              </a:spcBef>
            </a:pPr>
            <a:r>
              <a:rPr lang="en-US" dirty="0"/>
              <a:t>https://msdn.microsoft.com/en-us/library/system.data.sqlclient.sqlbulkcopy</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12</a:t>
            </a:fld>
            <a:endParaRPr lang="de-DE"/>
          </a:p>
        </p:txBody>
      </p:sp>
    </p:spTree>
    <p:extLst>
      <p:ext uri="{BB962C8B-B14F-4D97-AF65-F5344CB8AC3E}">
        <p14:creationId xmlns:p14="http://schemas.microsoft.com/office/powerpoint/2010/main" val="3870103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r>
              <a:rPr lang="en-US" dirty="0"/>
              <a:t>https://msdn.microsoft.com/en-us/library/system.data.datatable</a:t>
            </a:r>
          </a:p>
          <a:p>
            <a:pPr>
              <a:spcBef>
                <a:spcPts val="600"/>
              </a:spcBef>
            </a:pPr>
            <a:r>
              <a:rPr lang="en-US" dirty="0"/>
              <a:t>https://blog.netnerds.net/?s=datatable</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13</a:t>
            </a:fld>
            <a:endParaRPr lang="de-DE"/>
          </a:p>
        </p:txBody>
      </p:sp>
    </p:spTree>
    <p:extLst>
      <p:ext uri="{BB962C8B-B14F-4D97-AF65-F5344CB8AC3E}">
        <p14:creationId xmlns:p14="http://schemas.microsoft.com/office/powerpoint/2010/main" val="2068141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14</a:t>
            </a:fld>
            <a:endParaRPr lang="de-DE"/>
          </a:p>
        </p:txBody>
      </p:sp>
    </p:spTree>
    <p:extLst>
      <p:ext uri="{BB962C8B-B14F-4D97-AF65-F5344CB8AC3E}">
        <p14:creationId xmlns:p14="http://schemas.microsoft.com/office/powerpoint/2010/main" val="3553863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2-prone-to-memory-exhaustion.ps1 #&gt;</a:t>
            </a:r>
          </a:p>
          <a:p>
            <a:endParaRPr lang="en-US" dirty="0"/>
          </a:p>
          <a:p>
            <a:r>
              <a:rPr lang="en-US" dirty="0"/>
              <a:t># MILLION ROW CSV file</a:t>
            </a:r>
          </a:p>
          <a:p>
            <a:r>
              <a:rPr lang="en-US" dirty="0"/>
              <a:t>$csv = ".\geonames.csv"</a:t>
            </a:r>
          </a:p>
          <a:p>
            <a:r>
              <a:rPr lang="en-US" dirty="0"/>
              <a:t>$delimiter = "`t"</a:t>
            </a:r>
          </a:p>
          <a:p>
            <a:endParaRPr lang="en-US" dirty="0"/>
          </a:p>
          <a:p>
            <a:r>
              <a:rPr lang="en-US" dirty="0"/>
              <a:t># Create the </a:t>
            </a:r>
            <a:r>
              <a:rPr lang="en-US" dirty="0" err="1"/>
              <a:t>Datatable</a:t>
            </a:r>
            <a:endParaRPr lang="en-US" dirty="0"/>
          </a:p>
          <a:p>
            <a:r>
              <a:rPr lang="en-US" dirty="0"/>
              <a:t>$</a:t>
            </a:r>
            <a:r>
              <a:rPr lang="en-US" dirty="0" err="1"/>
              <a:t>datatable</a:t>
            </a:r>
            <a:r>
              <a:rPr lang="en-US" dirty="0"/>
              <a:t> = New-Object </a:t>
            </a:r>
            <a:r>
              <a:rPr lang="en-US" dirty="0" err="1"/>
              <a:t>System.Data.DataTable</a:t>
            </a:r>
            <a:endParaRPr lang="en-US" dirty="0"/>
          </a:p>
          <a:p>
            <a:endParaRPr lang="en-US" dirty="0"/>
          </a:p>
          <a:p>
            <a:r>
              <a:rPr lang="en-US" dirty="0"/>
              <a:t>#  Add columns to the </a:t>
            </a:r>
            <a:r>
              <a:rPr lang="en-US" dirty="0" err="1"/>
              <a:t>datatable</a:t>
            </a:r>
            <a:endParaRPr lang="en-US" dirty="0"/>
          </a:p>
          <a:p>
            <a:r>
              <a:rPr lang="en-US" dirty="0"/>
              <a:t>$null = $</a:t>
            </a:r>
            <a:r>
              <a:rPr lang="en-US" dirty="0" err="1"/>
              <a:t>datatable.Columns.Add</a:t>
            </a:r>
            <a:r>
              <a:rPr lang="en-US" dirty="0"/>
              <a:t>("</a:t>
            </a:r>
            <a:r>
              <a:rPr lang="en-US" dirty="0" err="1"/>
              <a:t>GeoNameId</a:t>
            </a:r>
            <a:r>
              <a:rPr lang="en-US" dirty="0"/>
              <a:t>")</a:t>
            </a:r>
          </a:p>
          <a:p>
            <a:r>
              <a:rPr lang="en-US" dirty="0"/>
              <a:t>$null = $</a:t>
            </a:r>
            <a:r>
              <a:rPr lang="en-US" dirty="0" err="1"/>
              <a:t>datatable.Columns.Add</a:t>
            </a:r>
            <a:r>
              <a:rPr lang="en-US" dirty="0"/>
              <a:t>("Name")</a:t>
            </a:r>
          </a:p>
          <a:p>
            <a:r>
              <a:rPr lang="en-US" dirty="0"/>
              <a:t>$null = $</a:t>
            </a:r>
            <a:r>
              <a:rPr lang="en-US" dirty="0" err="1"/>
              <a:t>datatable.Columns.Add</a:t>
            </a:r>
            <a:r>
              <a:rPr lang="en-US" dirty="0"/>
              <a:t>("</a:t>
            </a:r>
            <a:r>
              <a:rPr lang="en-US" dirty="0" err="1"/>
              <a:t>AsciiName</a:t>
            </a:r>
            <a:r>
              <a:rPr lang="en-US" dirty="0"/>
              <a:t>")</a:t>
            </a:r>
          </a:p>
          <a:p>
            <a:r>
              <a:rPr lang="en-US" dirty="0"/>
              <a:t>$null = $</a:t>
            </a:r>
            <a:r>
              <a:rPr lang="en-US" dirty="0" err="1"/>
              <a:t>datatable.Columns.Add</a:t>
            </a:r>
            <a:r>
              <a:rPr lang="en-US" dirty="0"/>
              <a:t>("</a:t>
            </a:r>
            <a:r>
              <a:rPr lang="en-US" dirty="0" err="1"/>
              <a:t>AlternateNames</a:t>
            </a:r>
            <a:r>
              <a:rPr lang="en-US" dirty="0"/>
              <a:t>")</a:t>
            </a:r>
          </a:p>
          <a:p>
            <a:r>
              <a:rPr lang="en-US" dirty="0"/>
              <a:t>$null = $</a:t>
            </a:r>
            <a:r>
              <a:rPr lang="en-US" dirty="0" err="1"/>
              <a:t>datatable.Columns.Add</a:t>
            </a:r>
            <a:r>
              <a:rPr lang="en-US" dirty="0"/>
              <a:t>("Latitude")</a:t>
            </a:r>
          </a:p>
          <a:p>
            <a:r>
              <a:rPr lang="en-US" dirty="0"/>
              <a:t>$null = $</a:t>
            </a:r>
            <a:r>
              <a:rPr lang="en-US" dirty="0" err="1"/>
              <a:t>datatable.Columns.Add</a:t>
            </a:r>
            <a:r>
              <a:rPr lang="en-US" dirty="0"/>
              <a:t>("Longitude")</a:t>
            </a:r>
          </a:p>
          <a:p>
            <a:r>
              <a:rPr lang="en-US" dirty="0"/>
              <a:t>$null = $</a:t>
            </a:r>
            <a:r>
              <a:rPr lang="en-US" dirty="0" err="1"/>
              <a:t>datatable.Columns.Add</a:t>
            </a:r>
            <a:r>
              <a:rPr lang="en-US" dirty="0"/>
              <a:t>("</a:t>
            </a:r>
            <a:r>
              <a:rPr lang="en-US" dirty="0" err="1"/>
              <a:t>FeatureClass</a:t>
            </a:r>
            <a:r>
              <a:rPr lang="en-US" dirty="0"/>
              <a:t>")</a:t>
            </a:r>
          </a:p>
          <a:p>
            <a:r>
              <a:rPr lang="en-US" dirty="0"/>
              <a:t>$null = $</a:t>
            </a:r>
            <a:r>
              <a:rPr lang="en-US" dirty="0" err="1"/>
              <a:t>datatable.Columns.Add</a:t>
            </a:r>
            <a:r>
              <a:rPr lang="en-US" dirty="0"/>
              <a:t>("</a:t>
            </a:r>
            <a:r>
              <a:rPr lang="en-US" dirty="0" err="1"/>
              <a:t>FeatureCode</a:t>
            </a:r>
            <a:r>
              <a:rPr lang="en-US" dirty="0"/>
              <a:t>")</a:t>
            </a:r>
          </a:p>
          <a:p>
            <a:r>
              <a:rPr lang="en-US" dirty="0"/>
              <a:t>$null = $</a:t>
            </a:r>
            <a:r>
              <a:rPr lang="en-US" dirty="0" err="1"/>
              <a:t>datatable.Columns.Add</a:t>
            </a:r>
            <a:r>
              <a:rPr lang="en-US" dirty="0"/>
              <a:t>("</a:t>
            </a:r>
            <a:r>
              <a:rPr lang="en-US" dirty="0" err="1"/>
              <a:t>CountryCode</a:t>
            </a:r>
            <a:r>
              <a:rPr lang="en-US" dirty="0"/>
              <a:t>")</a:t>
            </a:r>
          </a:p>
          <a:p>
            <a:r>
              <a:rPr lang="en-US" dirty="0"/>
              <a:t>$null = $</a:t>
            </a:r>
            <a:r>
              <a:rPr lang="en-US" dirty="0" err="1"/>
              <a:t>datatable.Columns.Add</a:t>
            </a:r>
            <a:r>
              <a:rPr lang="en-US" dirty="0"/>
              <a:t>("Cc2")</a:t>
            </a:r>
          </a:p>
          <a:p>
            <a:r>
              <a:rPr lang="en-US" dirty="0"/>
              <a:t>$null = $</a:t>
            </a:r>
            <a:r>
              <a:rPr lang="en-US" dirty="0" err="1"/>
              <a:t>datatable.Columns.Add</a:t>
            </a:r>
            <a:r>
              <a:rPr lang="en-US" dirty="0"/>
              <a:t>("Admin1Code")</a:t>
            </a:r>
          </a:p>
          <a:p>
            <a:r>
              <a:rPr lang="en-US" dirty="0"/>
              <a:t>$null = $</a:t>
            </a:r>
            <a:r>
              <a:rPr lang="en-US" dirty="0" err="1"/>
              <a:t>datatable.Columns.Add</a:t>
            </a:r>
            <a:r>
              <a:rPr lang="en-US" dirty="0"/>
              <a:t>("Admin2Code")</a:t>
            </a:r>
          </a:p>
          <a:p>
            <a:r>
              <a:rPr lang="en-US" dirty="0"/>
              <a:t>$null = $</a:t>
            </a:r>
            <a:r>
              <a:rPr lang="en-US" dirty="0" err="1"/>
              <a:t>datatable.Columns.Add</a:t>
            </a:r>
            <a:r>
              <a:rPr lang="en-US" dirty="0"/>
              <a:t>("Admin3Code")</a:t>
            </a:r>
          </a:p>
          <a:p>
            <a:r>
              <a:rPr lang="en-US" dirty="0"/>
              <a:t>$null = $</a:t>
            </a:r>
            <a:r>
              <a:rPr lang="en-US" dirty="0" err="1"/>
              <a:t>datatable.Columns.Add</a:t>
            </a:r>
            <a:r>
              <a:rPr lang="en-US" dirty="0"/>
              <a:t>("Admin4Code")</a:t>
            </a:r>
          </a:p>
          <a:p>
            <a:r>
              <a:rPr lang="en-US" dirty="0"/>
              <a:t>$null = $</a:t>
            </a:r>
            <a:r>
              <a:rPr lang="en-US" dirty="0" err="1"/>
              <a:t>datatable.Columns.Add</a:t>
            </a:r>
            <a:r>
              <a:rPr lang="en-US" dirty="0"/>
              <a:t>("Population")</a:t>
            </a:r>
          </a:p>
          <a:p>
            <a:r>
              <a:rPr lang="en-US" dirty="0"/>
              <a:t>$null = $</a:t>
            </a:r>
            <a:r>
              <a:rPr lang="en-US" dirty="0" err="1"/>
              <a:t>datatable.Columns.Add</a:t>
            </a:r>
            <a:r>
              <a:rPr lang="en-US" dirty="0"/>
              <a:t>("Elevation")</a:t>
            </a:r>
          </a:p>
          <a:p>
            <a:r>
              <a:rPr lang="en-US" dirty="0"/>
              <a:t>$null = $</a:t>
            </a:r>
            <a:r>
              <a:rPr lang="en-US" dirty="0" err="1"/>
              <a:t>datatable.Columns.Add</a:t>
            </a:r>
            <a:r>
              <a:rPr lang="en-US" dirty="0"/>
              <a:t>("Dem")</a:t>
            </a:r>
          </a:p>
          <a:p>
            <a:r>
              <a:rPr lang="en-US" dirty="0"/>
              <a:t>$null = $</a:t>
            </a:r>
            <a:r>
              <a:rPr lang="en-US" dirty="0" err="1"/>
              <a:t>datatable.Columns.Add</a:t>
            </a:r>
            <a:r>
              <a:rPr lang="en-US" dirty="0"/>
              <a:t>("</a:t>
            </a:r>
            <a:r>
              <a:rPr lang="en-US" dirty="0" err="1"/>
              <a:t>Timezone</a:t>
            </a:r>
            <a:r>
              <a:rPr lang="en-US" dirty="0"/>
              <a:t>")</a:t>
            </a:r>
          </a:p>
          <a:p>
            <a:r>
              <a:rPr lang="en-US" dirty="0"/>
              <a:t>$null = $</a:t>
            </a:r>
            <a:r>
              <a:rPr lang="en-US" dirty="0" err="1"/>
              <a:t>datatable.Columns.Add</a:t>
            </a:r>
            <a:r>
              <a:rPr lang="en-US" dirty="0"/>
              <a:t>("</a:t>
            </a:r>
            <a:r>
              <a:rPr lang="en-US" dirty="0" err="1"/>
              <a:t>ModificationDate</a:t>
            </a:r>
            <a:r>
              <a:rPr lang="en-US" dirty="0"/>
              <a:t>")</a:t>
            </a:r>
          </a:p>
          <a:p>
            <a:endParaRPr lang="en-US" dirty="0"/>
          </a:p>
          <a:p>
            <a:r>
              <a:rPr lang="en-US" dirty="0"/>
              <a:t>&lt;#</a:t>
            </a:r>
          </a:p>
          <a:p>
            <a:r>
              <a:rPr lang="en-US" dirty="0"/>
              <a:t>CREATE TABLE [</a:t>
            </a:r>
            <a:r>
              <a:rPr lang="en-US" dirty="0" err="1"/>
              <a:t>dbo</a:t>
            </a:r>
            <a:r>
              <a:rPr lang="en-US" dirty="0"/>
              <a:t>].[</a:t>
            </a:r>
            <a:r>
              <a:rPr lang="en-US" dirty="0" err="1"/>
              <a:t>allcountries</a:t>
            </a:r>
            <a:r>
              <a:rPr lang="en-US" dirty="0"/>
              <a:t>](</a:t>
            </a:r>
          </a:p>
          <a:p>
            <a:r>
              <a:rPr lang="en-US" dirty="0"/>
              <a:t>	[</a:t>
            </a:r>
            <a:r>
              <a:rPr lang="en-US" dirty="0" err="1"/>
              <a:t>GeoNameId</a:t>
            </a:r>
            <a:r>
              <a:rPr lang="en-US" dirty="0"/>
              <a:t>] </a:t>
            </a:r>
            <a:r>
              <a:rPr lang="en-US" dirty="0" err="1"/>
              <a:t>nvarchar</a:t>
            </a:r>
            <a:r>
              <a:rPr lang="en-US" dirty="0"/>
              <a:t>(255) PRIMARY KEY,</a:t>
            </a:r>
          </a:p>
          <a:p>
            <a:r>
              <a:rPr lang="en-US" dirty="0"/>
              <a:t>	[Name] </a:t>
            </a:r>
            <a:r>
              <a:rPr lang="en-US" dirty="0" err="1"/>
              <a:t>nvarchar</a:t>
            </a:r>
            <a:r>
              <a:rPr lang="en-US" dirty="0"/>
              <a:t>(max),</a:t>
            </a:r>
          </a:p>
          <a:p>
            <a:r>
              <a:rPr lang="en-US" dirty="0"/>
              <a:t>	[</a:t>
            </a:r>
            <a:r>
              <a:rPr lang="en-US" dirty="0" err="1"/>
              <a:t>AsciiName</a:t>
            </a:r>
            <a:r>
              <a:rPr lang="en-US" dirty="0"/>
              <a:t>] </a:t>
            </a:r>
            <a:r>
              <a:rPr lang="en-US" dirty="0" err="1"/>
              <a:t>nvarchar</a:t>
            </a:r>
            <a:r>
              <a:rPr lang="en-US" dirty="0"/>
              <a:t>(max),</a:t>
            </a:r>
          </a:p>
          <a:p>
            <a:r>
              <a:rPr lang="en-US" dirty="0"/>
              <a:t>	[</a:t>
            </a:r>
            <a:r>
              <a:rPr lang="en-US" dirty="0" err="1"/>
              <a:t>AlternateNames</a:t>
            </a:r>
            <a:r>
              <a:rPr lang="en-US" dirty="0"/>
              <a:t>] </a:t>
            </a:r>
            <a:r>
              <a:rPr lang="en-US" dirty="0" err="1"/>
              <a:t>nvarchar</a:t>
            </a:r>
            <a:r>
              <a:rPr lang="en-US" dirty="0"/>
              <a:t>(max),</a:t>
            </a:r>
          </a:p>
          <a:p>
            <a:r>
              <a:rPr lang="en-US" dirty="0"/>
              <a:t>	[Latitude] </a:t>
            </a:r>
            <a:r>
              <a:rPr lang="en-US" dirty="0" err="1"/>
              <a:t>nvarchar</a:t>
            </a:r>
            <a:r>
              <a:rPr lang="en-US" dirty="0"/>
              <a:t>(max),</a:t>
            </a:r>
          </a:p>
          <a:p>
            <a:r>
              <a:rPr lang="en-US" dirty="0"/>
              <a:t>	[Longitude] </a:t>
            </a:r>
            <a:r>
              <a:rPr lang="en-US" dirty="0" err="1"/>
              <a:t>nvarchar</a:t>
            </a:r>
            <a:r>
              <a:rPr lang="en-US" dirty="0"/>
              <a:t>(max),</a:t>
            </a:r>
          </a:p>
          <a:p>
            <a:r>
              <a:rPr lang="en-US" dirty="0"/>
              <a:t>	[</a:t>
            </a:r>
            <a:r>
              <a:rPr lang="en-US" dirty="0" err="1"/>
              <a:t>FeatureClass</a:t>
            </a:r>
            <a:r>
              <a:rPr lang="en-US" dirty="0"/>
              <a:t>] </a:t>
            </a:r>
            <a:r>
              <a:rPr lang="en-US" dirty="0" err="1"/>
              <a:t>nvarchar</a:t>
            </a:r>
            <a:r>
              <a:rPr lang="en-US" dirty="0"/>
              <a:t>(max),</a:t>
            </a:r>
          </a:p>
          <a:p>
            <a:r>
              <a:rPr lang="en-US" dirty="0"/>
              <a:t>	[</a:t>
            </a:r>
            <a:r>
              <a:rPr lang="en-US" dirty="0" err="1"/>
              <a:t>FeatureCode</a:t>
            </a:r>
            <a:r>
              <a:rPr lang="en-US" dirty="0"/>
              <a:t>] </a:t>
            </a:r>
            <a:r>
              <a:rPr lang="en-US" dirty="0" err="1"/>
              <a:t>nvarchar</a:t>
            </a:r>
            <a:r>
              <a:rPr lang="en-US" dirty="0"/>
              <a:t>(max),</a:t>
            </a:r>
          </a:p>
          <a:p>
            <a:r>
              <a:rPr lang="en-US" dirty="0"/>
              <a:t>	[</a:t>
            </a:r>
            <a:r>
              <a:rPr lang="en-US" dirty="0" err="1"/>
              <a:t>CountryCode</a:t>
            </a:r>
            <a:r>
              <a:rPr lang="en-US" dirty="0"/>
              <a:t>] </a:t>
            </a:r>
            <a:r>
              <a:rPr lang="en-US" dirty="0" err="1"/>
              <a:t>nvarchar</a:t>
            </a:r>
            <a:r>
              <a:rPr lang="en-US" dirty="0"/>
              <a:t>(max),</a:t>
            </a:r>
          </a:p>
          <a:p>
            <a:r>
              <a:rPr lang="en-US" dirty="0"/>
              <a:t>	[Cc2] </a:t>
            </a:r>
            <a:r>
              <a:rPr lang="en-US" dirty="0" err="1"/>
              <a:t>nvarchar</a:t>
            </a:r>
            <a:r>
              <a:rPr lang="en-US" dirty="0"/>
              <a:t>(max),</a:t>
            </a:r>
          </a:p>
          <a:p>
            <a:r>
              <a:rPr lang="en-US" dirty="0"/>
              <a:t>	[Admin1Code] </a:t>
            </a:r>
            <a:r>
              <a:rPr lang="en-US" dirty="0" err="1"/>
              <a:t>nvarchar</a:t>
            </a:r>
            <a:r>
              <a:rPr lang="en-US" dirty="0"/>
              <a:t>(max),</a:t>
            </a:r>
          </a:p>
          <a:p>
            <a:r>
              <a:rPr lang="en-US" dirty="0"/>
              <a:t>	[Admin2Code] </a:t>
            </a:r>
            <a:r>
              <a:rPr lang="en-US" dirty="0" err="1"/>
              <a:t>nvarchar</a:t>
            </a:r>
            <a:r>
              <a:rPr lang="en-US" dirty="0"/>
              <a:t>(max),</a:t>
            </a:r>
          </a:p>
          <a:p>
            <a:r>
              <a:rPr lang="en-US" dirty="0"/>
              <a:t>	[Admin3Code] </a:t>
            </a:r>
            <a:r>
              <a:rPr lang="en-US" dirty="0" err="1"/>
              <a:t>nvarchar</a:t>
            </a:r>
            <a:r>
              <a:rPr lang="en-US" dirty="0"/>
              <a:t>(max),</a:t>
            </a:r>
          </a:p>
          <a:p>
            <a:r>
              <a:rPr lang="en-US" dirty="0"/>
              <a:t>	[Admin4Code] </a:t>
            </a:r>
            <a:r>
              <a:rPr lang="en-US" dirty="0" err="1"/>
              <a:t>nvarchar</a:t>
            </a:r>
            <a:r>
              <a:rPr lang="en-US" dirty="0"/>
              <a:t>(max),</a:t>
            </a:r>
          </a:p>
          <a:p>
            <a:r>
              <a:rPr lang="en-US" dirty="0"/>
              <a:t>	[Population] </a:t>
            </a:r>
            <a:r>
              <a:rPr lang="en-US" dirty="0" err="1"/>
              <a:t>nvarchar</a:t>
            </a:r>
            <a:r>
              <a:rPr lang="en-US" dirty="0"/>
              <a:t>(max),</a:t>
            </a:r>
          </a:p>
          <a:p>
            <a:r>
              <a:rPr lang="en-US" dirty="0"/>
              <a:t>	[Elevation] </a:t>
            </a:r>
            <a:r>
              <a:rPr lang="en-US" dirty="0" err="1"/>
              <a:t>nvarchar</a:t>
            </a:r>
            <a:r>
              <a:rPr lang="en-US" dirty="0"/>
              <a:t>(max),</a:t>
            </a:r>
          </a:p>
          <a:p>
            <a:r>
              <a:rPr lang="en-US" dirty="0"/>
              <a:t>	[Dem] </a:t>
            </a:r>
            <a:r>
              <a:rPr lang="en-US" dirty="0" err="1"/>
              <a:t>nvarchar</a:t>
            </a:r>
            <a:r>
              <a:rPr lang="en-US" dirty="0"/>
              <a:t>(max),</a:t>
            </a:r>
          </a:p>
          <a:p>
            <a:r>
              <a:rPr lang="en-US" dirty="0"/>
              <a:t>	[</a:t>
            </a:r>
            <a:r>
              <a:rPr lang="en-US" dirty="0" err="1"/>
              <a:t>Timezone</a:t>
            </a:r>
            <a:r>
              <a:rPr lang="en-US" dirty="0"/>
              <a:t>] </a:t>
            </a:r>
            <a:r>
              <a:rPr lang="en-US" dirty="0" err="1"/>
              <a:t>nvarchar</a:t>
            </a:r>
            <a:r>
              <a:rPr lang="en-US" dirty="0"/>
              <a:t>(max),</a:t>
            </a:r>
          </a:p>
          <a:p>
            <a:r>
              <a:rPr lang="en-US" dirty="0"/>
              <a:t>	[</a:t>
            </a:r>
            <a:r>
              <a:rPr lang="en-US" dirty="0" err="1"/>
              <a:t>ModificationDate</a:t>
            </a:r>
            <a:r>
              <a:rPr lang="en-US" dirty="0"/>
              <a:t>] </a:t>
            </a:r>
            <a:r>
              <a:rPr lang="en-US" dirty="0" err="1"/>
              <a:t>nvarchar</a:t>
            </a:r>
            <a:r>
              <a:rPr lang="en-US" dirty="0"/>
              <a:t>(max)</a:t>
            </a:r>
          </a:p>
          <a:p>
            <a:r>
              <a:rPr lang="en-US" dirty="0"/>
              <a:t>) </a:t>
            </a:r>
          </a:p>
          <a:p>
            <a:r>
              <a:rPr lang="en-US" dirty="0"/>
              <a:t>#&gt;</a:t>
            </a:r>
          </a:p>
          <a:p>
            <a:endParaRPr lang="en-US" dirty="0"/>
          </a:p>
          <a:p>
            <a:r>
              <a:rPr lang="en-US" dirty="0"/>
              <a:t># Open the text file from disk and process.</a:t>
            </a:r>
          </a:p>
          <a:p>
            <a:r>
              <a:rPr lang="en-US" dirty="0"/>
              <a:t>$reader = New-Object </a:t>
            </a:r>
            <a:r>
              <a:rPr lang="en-US" dirty="0" err="1"/>
              <a:t>System.IO.StreamReader</a:t>
            </a:r>
            <a:r>
              <a:rPr lang="en-US" dirty="0"/>
              <a:t>($csv)</a:t>
            </a:r>
          </a:p>
          <a:p>
            <a:endParaRPr lang="en-US" dirty="0"/>
          </a:p>
          <a:p>
            <a:r>
              <a:rPr lang="en-US" dirty="0"/>
              <a:t>while (($line = $</a:t>
            </a:r>
            <a:r>
              <a:rPr lang="en-US" dirty="0" err="1"/>
              <a:t>reader.ReadLine</a:t>
            </a:r>
            <a:r>
              <a:rPr lang="en-US" dirty="0"/>
              <a:t>()) -ne $null)</a:t>
            </a:r>
          </a:p>
          <a:p>
            <a:r>
              <a:rPr lang="en-US" dirty="0"/>
              <a:t>{</a:t>
            </a:r>
          </a:p>
          <a:p>
            <a:r>
              <a:rPr lang="en-US" dirty="0"/>
              <a:t>	# EVERYTHING HERE RUNS ONE MILLION TIMES!</a:t>
            </a:r>
          </a:p>
          <a:p>
            <a:endParaRPr lang="en-US" dirty="0"/>
          </a:p>
          <a:p>
            <a:r>
              <a:rPr lang="en-US" dirty="0"/>
              <a:t>	# Split line into an array</a:t>
            </a:r>
          </a:p>
          <a:p>
            <a:r>
              <a:rPr lang="en-US" dirty="0"/>
              <a:t>	$data = $</a:t>
            </a:r>
            <a:r>
              <a:rPr lang="en-US" dirty="0" err="1"/>
              <a:t>line.Split</a:t>
            </a:r>
            <a:r>
              <a:rPr lang="en-US" dirty="0"/>
              <a:t>($delimiter)</a:t>
            </a:r>
          </a:p>
          <a:p>
            <a:r>
              <a:rPr lang="en-US" dirty="0"/>
              <a:t>	</a:t>
            </a:r>
          </a:p>
          <a:p>
            <a:r>
              <a:rPr lang="en-US" dirty="0"/>
              <a:t>	# Create new row</a:t>
            </a:r>
          </a:p>
          <a:p>
            <a:r>
              <a:rPr lang="en-US" dirty="0"/>
              <a:t>	$row = $</a:t>
            </a:r>
            <a:r>
              <a:rPr lang="en-US" dirty="0" err="1"/>
              <a:t>datatable.NewRow</a:t>
            </a:r>
            <a:r>
              <a:rPr lang="en-US" dirty="0"/>
              <a:t>()</a:t>
            </a:r>
          </a:p>
          <a:p>
            <a:endParaRPr lang="en-US" dirty="0"/>
          </a:p>
          <a:p>
            <a:r>
              <a:rPr lang="en-US" dirty="0"/>
              <a:t>	# Populate the row</a:t>
            </a:r>
          </a:p>
          <a:p>
            <a:r>
              <a:rPr lang="en-US" dirty="0"/>
              <a:t>	$</a:t>
            </a:r>
            <a:r>
              <a:rPr lang="en-US" dirty="0" err="1"/>
              <a:t>row.Item</a:t>
            </a:r>
            <a:r>
              <a:rPr lang="en-US" dirty="0"/>
              <a:t>("</a:t>
            </a:r>
            <a:r>
              <a:rPr lang="en-US" dirty="0" err="1"/>
              <a:t>GeoNameId</a:t>
            </a:r>
            <a:r>
              <a:rPr lang="en-US" dirty="0"/>
              <a:t>") = $data[0]</a:t>
            </a:r>
          </a:p>
          <a:p>
            <a:r>
              <a:rPr lang="en-US" dirty="0"/>
              <a:t>	$</a:t>
            </a:r>
            <a:r>
              <a:rPr lang="en-US" dirty="0" err="1"/>
              <a:t>row.Item</a:t>
            </a:r>
            <a:r>
              <a:rPr lang="en-US" dirty="0"/>
              <a:t>("Name") = $data[1]</a:t>
            </a:r>
          </a:p>
          <a:p>
            <a:r>
              <a:rPr lang="en-US" dirty="0"/>
              <a:t>	$</a:t>
            </a:r>
            <a:r>
              <a:rPr lang="en-US" dirty="0" err="1"/>
              <a:t>row.Item</a:t>
            </a:r>
            <a:r>
              <a:rPr lang="en-US" dirty="0"/>
              <a:t>("</a:t>
            </a:r>
            <a:r>
              <a:rPr lang="en-US" dirty="0" err="1"/>
              <a:t>AsciiName</a:t>
            </a:r>
            <a:r>
              <a:rPr lang="en-US" dirty="0"/>
              <a:t>") = $data[2]</a:t>
            </a:r>
          </a:p>
          <a:p>
            <a:r>
              <a:rPr lang="en-US" dirty="0"/>
              <a:t>	$</a:t>
            </a:r>
            <a:r>
              <a:rPr lang="en-US" dirty="0" err="1"/>
              <a:t>row.Item</a:t>
            </a:r>
            <a:r>
              <a:rPr lang="en-US" dirty="0"/>
              <a:t>("</a:t>
            </a:r>
            <a:r>
              <a:rPr lang="en-US" dirty="0" err="1"/>
              <a:t>AlternateNames</a:t>
            </a:r>
            <a:r>
              <a:rPr lang="en-US" dirty="0"/>
              <a:t>") = $data[3]</a:t>
            </a:r>
          </a:p>
          <a:p>
            <a:r>
              <a:rPr lang="en-US" dirty="0"/>
              <a:t>	$</a:t>
            </a:r>
            <a:r>
              <a:rPr lang="en-US" dirty="0" err="1"/>
              <a:t>row.Item</a:t>
            </a:r>
            <a:r>
              <a:rPr lang="en-US" dirty="0"/>
              <a:t>("Latitude") = $data[4]</a:t>
            </a:r>
          </a:p>
          <a:p>
            <a:r>
              <a:rPr lang="en-US" dirty="0"/>
              <a:t>	$</a:t>
            </a:r>
            <a:r>
              <a:rPr lang="en-US" dirty="0" err="1"/>
              <a:t>row.Item</a:t>
            </a:r>
            <a:r>
              <a:rPr lang="en-US" dirty="0"/>
              <a:t>("Longitude") = $data[5]</a:t>
            </a:r>
          </a:p>
          <a:p>
            <a:r>
              <a:rPr lang="en-US" dirty="0"/>
              <a:t>	$</a:t>
            </a:r>
            <a:r>
              <a:rPr lang="en-US" dirty="0" err="1"/>
              <a:t>row.Item</a:t>
            </a:r>
            <a:r>
              <a:rPr lang="en-US" dirty="0"/>
              <a:t>("</a:t>
            </a:r>
            <a:r>
              <a:rPr lang="en-US" dirty="0" err="1"/>
              <a:t>FeatureClass</a:t>
            </a:r>
            <a:r>
              <a:rPr lang="en-US" dirty="0"/>
              <a:t>") = $data[6]</a:t>
            </a:r>
          </a:p>
          <a:p>
            <a:r>
              <a:rPr lang="en-US" dirty="0"/>
              <a:t>	$</a:t>
            </a:r>
            <a:r>
              <a:rPr lang="en-US" dirty="0" err="1"/>
              <a:t>row.Item</a:t>
            </a:r>
            <a:r>
              <a:rPr lang="en-US" dirty="0"/>
              <a:t>("</a:t>
            </a:r>
            <a:r>
              <a:rPr lang="en-US" dirty="0" err="1"/>
              <a:t>FeatureCode</a:t>
            </a:r>
            <a:r>
              <a:rPr lang="en-US" dirty="0"/>
              <a:t>") = $data[7]</a:t>
            </a:r>
          </a:p>
          <a:p>
            <a:r>
              <a:rPr lang="en-US" dirty="0"/>
              <a:t>	$</a:t>
            </a:r>
            <a:r>
              <a:rPr lang="en-US" dirty="0" err="1"/>
              <a:t>row.Item</a:t>
            </a:r>
            <a:r>
              <a:rPr lang="en-US" dirty="0"/>
              <a:t>("</a:t>
            </a:r>
            <a:r>
              <a:rPr lang="en-US" dirty="0" err="1"/>
              <a:t>CountryCode</a:t>
            </a:r>
            <a:r>
              <a:rPr lang="en-US" dirty="0"/>
              <a:t>") = $data[8]</a:t>
            </a:r>
          </a:p>
          <a:p>
            <a:r>
              <a:rPr lang="en-US" dirty="0"/>
              <a:t>	$</a:t>
            </a:r>
            <a:r>
              <a:rPr lang="en-US" dirty="0" err="1"/>
              <a:t>row.Item</a:t>
            </a:r>
            <a:r>
              <a:rPr lang="en-US" dirty="0"/>
              <a:t>("Cc2") = $data[9]</a:t>
            </a:r>
          </a:p>
          <a:p>
            <a:r>
              <a:rPr lang="en-US" dirty="0"/>
              <a:t>	$</a:t>
            </a:r>
            <a:r>
              <a:rPr lang="en-US" dirty="0" err="1"/>
              <a:t>row.Item</a:t>
            </a:r>
            <a:r>
              <a:rPr lang="en-US" dirty="0"/>
              <a:t>("Admin1Code") = $data[10]</a:t>
            </a:r>
          </a:p>
          <a:p>
            <a:r>
              <a:rPr lang="en-US" dirty="0"/>
              <a:t>	$</a:t>
            </a:r>
            <a:r>
              <a:rPr lang="en-US" dirty="0" err="1"/>
              <a:t>row.Item</a:t>
            </a:r>
            <a:r>
              <a:rPr lang="en-US" dirty="0"/>
              <a:t>("Admin2Code") = $data[11]</a:t>
            </a:r>
          </a:p>
          <a:p>
            <a:r>
              <a:rPr lang="en-US" dirty="0"/>
              <a:t>	$</a:t>
            </a:r>
            <a:r>
              <a:rPr lang="en-US" dirty="0" err="1"/>
              <a:t>row.Item</a:t>
            </a:r>
            <a:r>
              <a:rPr lang="en-US" dirty="0"/>
              <a:t>("Admin3Code") = $data[12]</a:t>
            </a:r>
          </a:p>
          <a:p>
            <a:r>
              <a:rPr lang="en-US" dirty="0"/>
              <a:t>	$</a:t>
            </a:r>
            <a:r>
              <a:rPr lang="en-US" dirty="0" err="1"/>
              <a:t>row.Item</a:t>
            </a:r>
            <a:r>
              <a:rPr lang="en-US" dirty="0"/>
              <a:t>("Admin4Code") = $data[13]</a:t>
            </a:r>
          </a:p>
          <a:p>
            <a:r>
              <a:rPr lang="en-US" dirty="0"/>
              <a:t>	$</a:t>
            </a:r>
            <a:r>
              <a:rPr lang="en-US" dirty="0" err="1"/>
              <a:t>row.Item</a:t>
            </a:r>
            <a:r>
              <a:rPr lang="en-US" dirty="0"/>
              <a:t>("Population") = $data[14]</a:t>
            </a:r>
          </a:p>
          <a:p>
            <a:r>
              <a:rPr lang="en-US" dirty="0"/>
              <a:t>	$</a:t>
            </a:r>
            <a:r>
              <a:rPr lang="en-US" dirty="0" err="1"/>
              <a:t>row.Item</a:t>
            </a:r>
            <a:r>
              <a:rPr lang="en-US" dirty="0"/>
              <a:t>("Elevation") = $data[15]</a:t>
            </a:r>
          </a:p>
          <a:p>
            <a:r>
              <a:rPr lang="en-US" dirty="0"/>
              <a:t>	$</a:t>
            </a:r>
            <a:r>
              <a:rPr lang="en-US" dirty="0" err="1"/>
              <a:t>row.Item</a:t>
            </a:r>
            <a:r>
              <a:rPr lang="en-US" dirty="0"/>
              <a:t>("Dem") = $data[16]</a:t>
            </a:r>
          </a:p>
          <a:p>
            <a:r>
              <a:rPr lang="en-US" dirty="0"/>
              <a:t>	$</a:t>
            </a:r>
            <a:r>
              <a:rPr lang="en-US" dirty="0" err="1"/>
              <a:t>row.Item</a:t>
            </a:r>
            <a:r>
              <a:rPr lang="en-US" dirty="0"/>
              <a:t>("</a:t>
            </a:r>
            <a:r>
              <a:rPr lang="en-US" dirty="0" err="1"/>
              <a:t>Timezone</a:t>
            </a:r>
            <a:r>
              <a:rPr lang="en-US" dirty="0"/>
              <a:t>") = $data[17]</a:t>
            </a:r>
          </a:p>
          <a:p>
            <a:r>
              <a:rPr lang="en-US" dirty="0"/>
              <a:t>	$</a:t>
            </a:r>
            <a:r>
              <a:rPr lang="en-US" dirty="0" err="1"/>
              <a:t>row.Item</a:t>
            </a:r>
            <a:r>
              <a:rPr lang="en-US" dirty="0"/>
              <a:t>("</a:t>
            </a:r>
            <a:r>
              <a:rPr lang="en-US" dirty="0" err="1"/>
              <a:t>ModificationDate</a:t>
            </a:r>
            <a:r>
              <a:rPr lang="en-US" dirty="0"/>
              <a:t>") = $data[18]</a:t>
            </a:r>
          </a:p>
          <a:p>
            <a:endParaRPr lang="en-US" dirty="0"/>
          </a:p>
          <a:p>
            <a:r>
              <a:rPr lang="en-US" dirty="0"/>
              <a:t>	# Add row to </a:t>
            </a:r>
            <a:r>
              <a:rPr lang="en-US" dirty="0" err="1"/>
              <a:t>datatable</a:t>
            </a:r>
            <a:endParaRPr lang="en-US" dirty="0"/>
          </a:p>
          <a:p>
            <a:r>
              <a:rPr lang="en-US" dirty="0"/>
              <a:t>	$</a:t>
            </a:r>
            <a:r>
              <a:rPr lang="en-US" dirty="0" err="1"/>
              <a:t>datatable.Rows.Add</a:t>
            </a:r>
            <a:r>
              <a:rPr lang="en-US" dirty="0"/>
              <a:t>($row)  </a:t>
            </a:r>
          </a:p>
          <a:p>
            <a:r>
              <a:rPr lang="en-US" dirty="0"/>
              <a:t>}</a:t>
            </a:r>
          </a:p>
          <a:p>
            <a:endParaRPr lang="en-US" dirty="0"/>
          </a:p>
          <a:p>
            <a:r>
              <a:rPr lang="en-US" dirty="0"/>
              <a:t># Close the file</a:t>
            </a:r>
          </a:p>
          <a:p>
            <a:r>
              <a:rPr lang="en-US" dirty="0"/>
              <a:t>$</a:t>
            </a:r>
            <a:r>
              <a:rPr lang="en-US" dirty="0" err="1"/>
              <a:t>reader.Close</a:t>
            </a:r>
            <a:r>
              <a:rPr lang="en-US" dirty="0"/>
              <a:t>()</a:t>
            </a:r>
          </a:p>
          <a:p>
            <a:endParaRPr lang="en-US" dirty="0"/>
          </a:p>
          <a:p>
            <a:r>
              <a:rPr lang="en-US" dirty="0"/>
              <a:t># Build the bulk server connection</a:t>
            </a:r>
          </a:p>
          <a:p>
            <a:r>
              <a:rPr lang="en-US" dirty="0"/>
              <a:t>$</a:t>
            </a:r>
            <a:r>
              <a:rPr lang="en-US" dirty="0" err="1"/>
              <a:t>connstring</a:t>
            </a:r>
            <a:r>
              <a:rPr lang="en-US" dirty="0"/>
              <a:t> = "Data Source=</a:t>
            </a:r>
            <a:r>
              <a:rPr lang="en-US" dirty="0" err="1"/>
              <a:t>localhost;Integrated</a:t>
            </a:r>
            <a:r>
              <a:rPr lang="en-US" dirty="0"/>
              <a:t> Security=</a:t>
            </a:r>
            <a:r>
              <a:rPr lang="en-US" dirty="0" err="1"/>
              <a:t>true;Initial</a:t>
            </a:r>
            <a:r>
              <a:rPr lang="en-US" dirty="0"/>
              <a:t> Catalog=Presentation;"</a:t>
            </a:r>
          </a:p>
          <a:p>
            <a:r>
              <a:rPr lang="en-US" dirty="0"/>
              <a:t>$</a:t>
            </a:r>
            <a:r>
              <a:rPr lang="en-US" dirty="0" err="1"/>
              <a:t>bulkcopy</a:t>
            </a:r>
            <a:r>
              <a:rPr lang="en-US" dirty="0"/>
              <a:t> = New-Object </a:t>
            </a:r>
            <a:r>
              <a:rPr lang="en-US" dirty="0" err="1"/>
              <a:t>Data.SqlClient.SqlBulkCopy</a:t>
            </a:r>
            <a:r>
              <a:rPr lang="en-US" dirty="0"/>
              <a:t>($</a:t>
            </a:r>
            <a:r>
              <a:rPr lang="en-US" dirty="0" err="1"/>
              <a:t>connstring</a:t>
            </a:r>
            <a:r>
              <a:rPr lang="en-US" dirty="0"/>
              <a:t>)</a:t>
            </a:r>
          </a:p>
          <a:p>
            <a:r>
              <a:rPr lang="en-US" dirty="0"/>
              <a:t>$</a:t>
            </a:r>
            <a:r>
              <a:rPr lang="en-US" dirty="0" err="1"/>
              <a:t>bulkCopy.BulkCopyTimeout</a:t>
            </a:r>
            <a:r>
              <a:rPr lang="en-US" dirty="0"/>
              <a:t> = 0</a:t>
            </a:r>
          </a:p>
          <a:p>
            <a:r>
              <a:rPr lang="en-US" dirty="0"/>
              <a:t>$</a:t>
            </a:r>
            <a:r>
              <a:rPr lang="en-US" dirty="0" err="1"/>
              <a:t>bulkCopy.DestinationTableName</a:t>
            </a:r>
            <a:r>
              <a:rPr lang="en-US" dirty="0"/>
              <a:t> = "</a:t>
            </a:r>
            <a:r>
              <a:rPr lang="en-US" dirty="0" err="1"/>
              <a:t>allcountries</a:t>
            </a:r>
            <a:r>
              <a:rPr lang="en-US" dirty="0"/>
              <a:t>"</a:t>
            </a:r>
          </a:p>
          <a:p>
            <a:endParaRPr lang="en-US" dirty="0"/>
          </a:p>
          <a:p>
            <a:r>
              <a:rPr lang="en-US" dirty="0"/>
              <a:t># Perform the actual insert</a:t>
            </a:r>
          </a:p>
          <a:p>
            <a:r>
              <a:rPr lang="en-US" dirty="0"/>
              <a:t>$</a:t>
            </a:r>
            <a:r>
              <a:rPr lang="en-US" dirty="0" err="1"/>
              <a:t>bulkCopy.WriteToServer</a:t>
            </a:r>
            <a:r>
              <a:rPr lang="en-US" dirty="0"/>
              <a:t>($</a:t>
            </a:r>
            <a:r>
              <a:rPr lang="en-US" dirty="0" err="1"/>
              <a:t>datatable</a:t>
            </a:r>
            <a:r>
              <a:rPr lang="en-US" dirty="0"/>
              <a:t>)</a:t>
            </a:r>
          </a:p>
          <a:p>
            <a:endParaRPr lang="en-US" dirty="0"/>
          </a:p>
          <a:p>
            <a:r>
              <a:rPr lang="en-US" dirty="0"/>
              <a:t># Dispose of the </a:t>
            </a:r>
            <a:r>
              <a:rPr lang="en-US" dirty="0" err="1"/>
              <a:t>datatable</a:t>
            </a:r>
            <a:endParaRPr lang="en-US" dirty="0"/>
          </a:p>
          <a:p>
            <a:r>
              <a:rPr lang="en-US" dirty="0"/>
              <a:t>$</a:t>
            </a:r>
            <a:r>
              <a:rPr lang="en-US" dirty="0" err="1"/>
              <a:t>datatable.Dispose</a:t>
            </a:r>
            <a:r>
              <a:rPr lang="en-US" dirty="0"/>
              <a:t>()</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15</a:t>
            </a:fld>
            <a:endParaRPr lang="de-DE"/>
          </a:p>
        </p:txBody>
      </p:sp>
    </p:spTree>
    <p:extLst>
      <p:ext uri="{BB962C8B-B14F-4D97-AF65-F5344CB8AC3E}">
        <p14:creationId xmlns:p14="http://schemas.microsoft.com/office/powerpoint/2010/main" val="4054996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it</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16</a:t>
            </a:fld>
            <a:endParaRPr lang="de-DE"/>
          </a:p>
        </p:txBody>
      </p:sp>
    </p:spTree>
    <p:extLst>
      <p:ext uri="{BB962C8B-B14F-4D97-AF65-F5344CB8AC3E}">
        <p14:creationId xmlns:p14="http://schemas.microsoft.com/office/powerpoint/2010/main" val="1848869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 or</a:t>
            </a:r>
            <a:r>
              <a:rPr lang="en-US" baseline="0" dirty="0"/>
              <a:t> </a:t>
            </a:r>
            <a:r>
              <a:rPr lang="en-US" dirty="0"/>
              <a:t>“</a:t>
            </a:r>
            <a:r>
              <a:rPr lang="en-US" dirty="0" err="1"/>
              <a:t>modding</a:t>
            </a:r>
            <a:r>
              <a:rPr lang="en-US" dirty="0"/>
              <a:t>”</a:t>
            </a:r>
            <a:r>
              <a:rPr lang="en-US" baseline="0" dirty="0"/>
              <a:t> </a:t>
            </a:r>
            <a:r>
              <a:rPr lang="en-US" dirty="0"/>
              <a:t>means</a:t>
            </a:r>
            <a:r>
              <a:rPr lang="en-US" baseline="0" dirty="0"/>
              <a:t> </a:t>
            </a:r>
            <a:r>
              <a:rPr lang="en-US" dirty="0"/>
              <a:t>divisible,</a:t>
            </a:r>
            <a:r>
              <a:rPr lang="en-US" baseline="0" dirty="0"/>
              <a:t> so basically, when $</a:t>
            </a:r>
            <a:r>
              <a:rPr lang="en-US" baseline="0" dirty="0" err="1"/>
              <a:t>datatable.rows.count</a:t>
            </a:r>
            <a:r>
              <a:rPr lang="en-US" baseline="0" dirty="0"/>
              <a:t> is divided by $</a:t>
            </a:r>
            <a:r>
              <a:rPr lang="en-US" baseline="0" dirty="0" err="1"/>
              <a:t>batchsize</a:t>
            </a:r>
            <a:r>
              <a:rPr lang="en-US" dirty="0"/>
              <a:t>, there will be a remainder of 0.</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17</a:t>
            </a:fld>
            <a:endParaRPr lang="de-DE"/>
          </a:p>
        </p:txBody>
      </p:sp>
    </p:spTree>
    <p:extLst>
      <p:ext uri="{BB962C8B-B14F-4D97-AF65-F5344CB8AC3E}">
        <p14:creationId xmlns:p14="http://schemas.microsoft.com/office/powerpoint/2010/main" val="962655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t>
            </a:r>
            <a:r>
              <a:rPr lang="en-US" baseline="0" dirty="0"/>
              <a:t> 3-works.ps1 #&gt;</a:t>
            </a:r>
            <a:endParaRPr lang="en-US" dirty="0"/>
          </a:p>
          <a:p>
            <a:r>
              <a:rPr lang="en-US" dirty="0"/>
              <a:t># Set CSV attributes</a:t>
            </a:r>
          </a:p>
          <a:p>
            <a:r>
              <a:rPr lang="en-US" dirty="0"/>
              <a:t>$csv = ".\geonames.csv"</a:t>
            </a:r>
          </a:p>
          <a:p>
            <a:r>
              <a:rPr lang="en-US" dirty="0"/>
              <a:t>$delimiter = "`t"</a:t>
            </a:r>
          </a:p>
          <a:p>
            <a:endParaRPr lang="en-US" dirty="0"/>
          </a:p>
          <a:p>
            <a:r>
              <a:rPr lang="en-US" dirty="0"/>
              <a:t># Set </a:t>
            </a:r>
            <a:r>
              <a:rPr lang="en-US" dirty="0" err="1"/>
              <a:t>batchsize</a:t>
            </a:r>
            <a:r>
              <a:rPr lang="en-US" dirty="0"/>
              <a:t> to 50000</a:t>
            </a:r>
          </a:p>
          <a:p>
            <a:r>
              <a:rPr lang="en-US" dirty="0"/>
              <a:t>$</a:t>
            </a:r>
            <a:r>
              <a:rPr lang="en-US" dirty="0" err="1"/>
              <a:t>batchsize</a:t>
            </a:r>
            <a:r>
              <a:rPr lang="en-US" dirty="0"/>
              <a:t> = 50000</a:t>
            </a:r>
          </a:p>
          <a:p>
            <a:endParaRPr lang="en-US" dirty="0"/>
          </a:p>
          <a:p>
            <a:r>
              <a:rPr lang="en-US" dirty="0"/>
              <a:t># Set connection string</a:t>
            </a:r>
          </a:p>
          <a:p>
            <a:r>
              <a:rPr lang="en-US" dirty="0"/>
              <a:t>$</a:t>
            </a:r>
            <a:r>
              <a:rPr lang="en-US" dirty="0" err="1"/>
              <a:t>connstring</a:t>
            </a:r>
            <a:r>
              <a:rPr lang="en-US" dirty="0"/>
              <a:t> = "Data Source=</a:t>
            </a:r>
            <a:r>
              <a:rPr lang="en-US" dirty="0" err="1"/>
              <a:t>localhost;Integrated</a:t>
            </a:r>
            <a:r>
              <a:rPr lang="en-US" dirty="0"/>
              <a:t> Security=</a:t>
            </a:r>
            <a:r>
              <a:rPr lang="en-US" dirty="0" err="1"/>
              <a:t>true;Initial</a:t>
            </a:r>
            <a:r>
              <a:rPr lang="en-US" dirty="0"/>
              <a:t> Catalog=Presentation;"</a:t>
            </a:r>
          </a:p>
          <a:p>
            <a:endParaRPr lang="en-US" dirty="0"/>
          </a:p>
          <a:p>
            <a:r>
              <a:rPr lang="en-US" dirty="0"/>
              <a:t># Stage the bulk server connection</a:t>
            </a:r>
          </a:p>
          <a:p>
            <a:r>
              <a:rPr lang="en-US" dirty="0"/>
              <a:t>$</a:t>
            </a:r>
            <a:r>
              <a:rPr lang="en-US" dirty="0" err="1"/>
              <a:t>bulkcopy</a:t>
            </a:r>
            <a:r>
              <a:rPr lang="en-US" dirty="0"/>
              <a:t> = New-Object </a:t>
            </a:r>
            <a:r>
              <a:rPr lang="en-US" dirty="0" err="1"/>
              <a:t>Data.SqlClient.SqlBulkCopy</a:t>
            </a:r>
            <a:r>
              <a:rPr lang="en-US" dirty="0"/>
              <a:t>($</a:t>
            </a:r>
            <a:r>
              <a:rPr lang="en-US" dirty="0" err="1"/>
              <a:t>connstring</a:t>
            </a:r>
            <a:r>
              <a:rPr lang="en-US" dirty="0"/>
              <a:t>)</a:t>
            </a:r>
          </a:p>
          <a:p>
            <a:r>
              <a:rPr lang="en-US" dirty="0"/>
              <a:t>$</a:t>
            </a:r>
            <a:r>
              <a:rPr lang="en-US" dirty="0" err="1"/>
              <a:t>bulkCopy.BulkCopyTimeout</a:t>
            </a:r>
            <a:r>
              <a:rPr lang="en-US" dirty="0"/>
              <a:t> = 0</a:t>
            </a:r>
          </a:p>
          <a:p>
            <a:r>
              <a:rPr lang="en-US" dirty="0"/>
              <a:t>$</a:t>
            </a:r>
            <a:r>
              <a:rPr lang="en-US" dirty="0" err="1"/>
              <a:t>bulkCopy.DestinationTableName</a:t>
            </a:r>
            <a:r>
              <a:rPr lang="en-US" dirty="0"/>
              <a:t> = "Works"</a:t>
            </a:r>
          </a:p>
          <a:p>
            <a:r>
              <a:rPr lang="en-US" dirty="0"/>
              <a:t>$</a:t>
            </a:r>
            <a:r>
              <a:rPr lang="en-US" dirty="0" err="1"/>
              <a:t>bulkCopy.BatchSize</a:t>
            </a:r>
            <a:r>
              <a:rPr lang="en-US" dirty="0"/>
              <a:t> = $</a:t>
            </a:r>
            <a:r>
              <a:rPr lang="en-US" dirty="0" err="1"/>
              <a:t>batchsize</a:t>
            </a:r>
            <a:endParaRPr lang="en-US" dirty="0"/>
          </a:p>
          <a:p>
            <a:endParaRPr lang="en-US" dirty="0"/>
          </a:p>
          <a:p>
            <a:r>
              <a:rPr lang="en-US" dirty="0"/>
              <a:t># Create the </a:t>
            </a:r>
            <a:r>
              <a:rPr lang="en-US" dirty="0" err="1"/>
              <a:t>Datatable</a:t>
            </a:r>
            <a:endParaRPr lang="en-US" dirty="0"/>
          </a:p>
          <a:p>
            <a:r>
              <a:rPr lang="en-US" dirty="0"/>
              <a:t>$</a:t>
            </a:r>
            <a:r>
              <a:rPr lang="en-US" dirty="0" err="1"/>
              <a:t>datatable</a:t>
            </a:r>
            <a:r>
              <a:rPr lang="en-US" dirty="0"/>
              <a:t> = New-Object </a:t>
            </a:r>
            <a:r>
              <a:rPr lang="en-US" dirty="0" err="1"/>
              <a:t>System.Data.DataTable</a:t>
            </a:r>
            <a:endParaRPr lang="en-US" dirty="0"/>
          </a:p>
          <a:p>
            <a:endParaRPr lang="en-US" dirty="0"/>
          </a:p>
          <a:p>
            <a:r>
              <a:rPr lang="en-US" dirty="0"/>
              <a:t># Add generic columns instead</a:t>
            </a:r>
          </a:p>
          <a:p>
            <a:r>
              <a:rPr lang="en-US" dirty="0"/>
              <a:t>$columns = (Get-Content $csv -First 1).Split($delimiter)</a:t>
            </a:r>
          </a:p>
          <a:p>
            <a:endParaRPr lang="en-US" dirty="0"/>
          </a:p>
          <a:p>
            <a:r>
              <a:rPr lang="en-US" dirty="0" err="1"/>
              <a:t>foreach</a:t>
            </a:r>
            <a:r>
              <a:rPr lang="en-US" dirty="0"/>
              <a:t> ($column in $columns) { </a:t>
            </a:r>
          </a:p>
          <a:p>
            <a:r>
              <a:rPr lang="en-US" dirty="0"/>
              <a:t>	$null = $</a:t>
            </a:r>
            <a:r>
              <a:rPr lang="en-US" dirty="0" err="1"/>
              <a:t>datatable.Columns.Add</a:t>
            </a:r>
            <a:r>
              <a:rPr lang="en-US" dirty="0"/>
              <a:t>()</a:t>
            </a:r>
          </a:p>
          <a:p>
            <a:r>
              <a:rPr lang="en-US" dirty="0"/>
              <a:t>}</a:t>
            </a:r>
          </a:p>
          <a:p>
            <a:endParaRPr lang="en-US" dirty="0"/>
          </a:p>
          <a:p>
            <a:r>
              <a:rPr lang="en-US" dirty="0"/>
              <a:t># Start timer</a:t>
            </a:r>
          </a:p>
          <a:p>
            <a:r>
              <a:rPr lang="en-US" dirty="0"/>
              <a:t>$time = [</a:t>
            </a:r>
            <a:r>
              <a:rPr lang="en-US" dirty="0" err="1"/>
              <a:t>System.Diagnostics.Stopwatch</a:t>
            </a:r>
            <a:r>
              <a:rPr lang="en-US" dirty="0"/>
              <a:t>]::</a:t>
            </a:r>
            <a:r>
              <a:rPr lang="en-US" dirty="0" err="1"/>
              <a:t>StartNew</a:t>
            </a:r>
            <a:r>
              <a:rPr lang="en-US" dirty="0"/>
              <a:t>()</a:t>
            </a:r>
          </a:p>
          <a:p>
            <a:endParaRPr lang="en-US" dirty="0"/>
          </a:p>
          <a:p>
            <a:r>
              <a:rPr lang="en-US" dirty="0"/>
              <a:t># Open the text file from disk</a:t>
            </a:r>
          </a:p>
          <a:p>
            <a:r>
              <a:rPr lang="en-US" dirty="0"/>
              <a:t>$reader = New-Object </a:t>
            </a:r>
            <a:r>
              <a:rPr lang="en-US" dirty="0" err="1"/>
              <a:t>System.IO.StreamReader</a:t>
            </a:r>
            <a:r>
              <a:rPr lang="en-US" dirty="0"/>
              <a:t>($csv)</a:t>
            </a:r>
          </a:p>
          <a:p>
            <a:endParaRPr lang="en-US" dirty="0"/>
          </a:p>
          <a:p>
            <a:r>
              <a:rPr lang="en-US" dirty="0"/>
              <a:t># Process each line</a:t>
            </a:r>
          </a:p>
          <a:p>
            <a:r>
              <a:rPr lang="en-US" dirty="0"/>
              <a:t>while (($line = $</a:t>
            </a:r>
            <a:r>
              <a:rPr lang="en-US" dirty="0" err="1"/>
              <a:t>reader.ReadLine</a:t>
            </a:r>
            <a:r>
              <a:rPr lang="en-US" dirty="0"/>
              <a:t>()) -ne $null -and ++$</a:t>
            </a:r>
            <a:r>
              <a:rPr lang="en-US" dirty="0" err="1"/>
              <a:t>i</a:t>
            </a:r>
            <a:r>
              <a:rPr lang="en-US" dirty="0"/>
              <a:t>)</a:t>
            </a:r>
          </a:p>
          <a:p>
            <a:r>
              <a:rPr lang="en-US" dirty="0"/>
              <a:t>{</a:t>
            </a:r>
          </a:p>
          <a:p>
            <a:r>
              <a:rPr lang="en-US" dirty="0"/>
              <a:t>	# Split line into an array</a:t>
            </a:r>
          </a:p>
          <a:p>
            <a:r>
              <a:rPr lang="en-US" dirty="0"/>
              <a:t>	$data = $</a:t>
            </a:r>
            <a:r>
              <a:rPr lang="en-US" dirty="0" err="1"/>
              <a:t>line.Split</a:t>
            </a:r>
            <a:r>
              <a:rPr lang="en-US" dirty="0"/>
              <a:t>($delimiter)</a:t>
            </a:r>
          </a:p>
          <a:p>
            <a:r>
              <a:rPr lang="en-US" dirty="0"/>
              <a:t>	</a:t>
            </a:r>
          </a:p>
          <a:p>
            <a:r>
              <a:rPr lang="en-US" dirty="0"/>
              <a:t>	# Create new row</a:t>
            </a:r>
          </a:p>
          <a:p>
            <a:r>
              <a:rPr lang="en-US" dirty="0"/>
              <a:t>	$row = $</a:t>
            </a:r>
            <a:r>
              <a:rPr lang="en-US" dirty="0" err="1"/>
              <a:t>datatable.NewRow</a:t>
            </a:r>
            <a:r>
              <a:rPr lang="en-US" dirty="0"/>
              <a:t>()</a:t>
            </a:r>
          </a:p>
          <a:p>
            <a:endParaRPr lang="en-US" dirty="0"/>
          </a:p>
          <a:p>
            <a:r>
              <a:rPr lang="en-US" dirty="0"/>
              <a:t>	# Populate the row</a:t>
            </a:r>
          </a:p>
          <a:p>
            <a:r>
              <a:rPr lang="en-US" dirty="0"/>
              <a:t>	$</a:t>
            </a:r>
            <a:r>
              <a:rPr lang="en-US" dirty="0" err="1"/>
              <a:t>row.Item</a:t>
            </a:r>
            <a:r>
              <a:rPr lang="en-US" dirty="0"/>
              <a:t>("</a:t>
            </a:r>
            <a:r>
              <a:rPr lang="en-US" dirty="0" err="1"/>
              <a:t>GeoNameId</a:t>
            </a:r>
            <a:r>
              <a:rPr lang="en-US" dirty="0"/>
              <a:t>") = $data[0]</a:t>
            </a:r>
          </a:p>
          <a:p>
            <a:r>
              <a:rPr lang="en-US" dirty="0"/>
              <a:t>	$</a:t>
            </a:r>
            <a:r>
              <a:rPr lang="en-US" dirty="0" err="1"/>
              <a:t>row.Item</a:t>
            </a:r>
            <a:r>
              <a:rPr lang="en-US" dirty="0"/>
              <a:t>("Name") = $data[1]</a:t>
            </a:r>
          </a:p>
          <a:p>
            <a:r>
              <a:rPr lang="en-US" dirty="0"/>
              <a:t>	$</a:t>
            </a:r>
            <a:r>
              <a:rPr lang="en-US" dirty="0" err="1"/>
              <a:t>row.Item</a:t>
            </a:r>
            <a:r>
              <a:rPr lang="en-US" dirty="0"/>
              <a:t>("</a:t>
            </a:r>
            <a:r>
              <a:rPr lang="en-US" dirty="0" err="1"/>
              <a:t>AsciiName</a:t>
            </a:r>
            <a:r>
              <a:rPr lang="en-US" dirty="0"/>
              <a:t>") = $data[2]</a:t>
            </a:r>
          </a:p>
          <a:p>
            <a:r>
              <a:rPr lang="en-US" dirty="0"/>
              <a:t>	$</a:t>
            </a:r>
            <a:r>
              <a:rPr lang="en-US" dirty="0" err="1"/>
              <a:t>row.Item</a:t>
            </a:r>
            <a:r>
              <a:rPr lang="en-US" dirty="0"/>
              <a:t>("</a:t>
            </a:r>
            <a:r>
              <a:rPr lang="en-US" dirty="0" err="1"/>
              <a:t>AlternateNames</a:t>
            </a:r>
            <a:r>
              <a:rPr lang="en-US" dirty="0"/>
              <a:t>") = $data[3]</a:t>
            </a:r>
          </a:p>
          <a:p>
            <a:r>
              <a:rPr lang="en-US" dirty="0"/>
              <a:t>	$</a:t>
            </a:r>
            <a:r>
              <a:rPr lang="en-US" dirty="0" err="1"/>
              <a:t>row.Item</a:t>
            </a:r>
            <a:r>
              <a:rPr lang="en-US" dirty="0"/>
              <a:t>("Latitude") = $data[4]</a:t>
            </a:r>
          </a:p>
          <a:p>
            <a:r>
              <a:rPr lang="en-US" dirty="0"/>
              <a:t>	$</a:t>
            </a:r>
            <a:r>
              <a:rPr lang="en-US" dirty="0" err="1"/>
              <a:t>row.Item</a:t>
            </a:r>
            <a:r>
              <a:rPr lang="en-US" dirty="0"/>
              <a:t>("Longitude") = $data[5]</a:t>
            </a:r>
          </a:p>
          <a:p>
            <a:r>
              <a:rPr lang="en-US" dirty="0"/>
              <a:t>	$</a:t>
            </a:r>
            <a:r>
              <a:rPr lang="en-US" dirty="0" err="1"/>
              <a:t>row.Item</a:t>
            </a:r>
            <a:r>
              <a:rPr lang="en-US" dirty="0"/>
              <a:t>("</a:t>
            </a:r>
            <a:r>
              <a:rPr lang="en-US" dirty="0" err="1"/>
              <a:t>FeatureClass</a:t>
            </a:r>
            <a:r>
              <a:rPr lang="en-US" dirty="0"/>
              <a:t>") = $data[6]</a:t>
            </a:r>
          </a:p>
          <a:p>
            <a:r>
              <a:rPr lang="en-US" dirty="0"/>
              <a:t>	$</a:t>
            </a:r>
            <a:r>
              <a:rPr lang="en-US" dirty="0" err="1"/>
              <a:t>row.Item</a:t>
            </a:r>
            <a:r>
              <a:rPr lang="en-US" dirty="0"/>
              <a:t>("</a:t>
            </a:r>
            <a:r>
              <a:rPr lang="en-US" dirty="0" err="1"/>
              <a:t>FeatureCode</a:t>
            </a:r>
            <a:r>
              <a:rPr lang="en-US" dirty="0"/>
              <a:t>") = $data[7]</a:t>
            </a:r>
          </a:p>
          <a:p>
            <a:r>
              <a:rPr lang="en-US" dirty="0"/>
              <a:t>	$</a:t>
            </a:r>
            <a:r>
              <a:rPr lang="en-US" dirty="0" err="1"/>
              <a:t>row.Item</a:t>
            </a:r>
            <a:r>
              <a:rPr lang="en-US" dirty="0"/>
              <a:t>("</a:t>
            </a:r>
            <a:r>
              <a:rPr lang="en-US" dirty="0" err="1"/>
              <a:t>CountryCode</a:t>
            </a:r>
            <a:r>
              <a:rPr lang="en-US" dirty="0"/>
              <a:t>") = $data[8]</a:t>
            </a:r>
          </a:p>
          <a:p>
            <a:r>
              <a:rPr lang="en-US" dirty="0"/>
              <a:t>	$</a:t>
            </a:r>
            <a:r>
              <a:rPr lang="en-US" dirty="0" err="1"/>
              <a:t>row.Item</a:t>
            </a:r>
            <a:r>
              <a:rPr lang="en-US" dirty="0"/>
              <a:t>("Cc2") = $data[9]</a:t>
            </a:r>
          </a:p>
          <a:p>
            <a:r>
              <a:rPr lang="en-US" dirty="0"/>
              <a:t>	$</a:t>
            </a:r>
            <a:r>
              <a:rPr lang="en-US" dirty="0" err="1"/>
              <a:t>row.Item</a:t>
            </a:r>
            <a:r>
              <a:rPr lang="en-US" dirty="0"/>
              <a:t>("Admin1Code") = $data[10]</a:t>
            </a:r>
          </a:p>
          <a:p>
            <a:r>
              <a:rPr lang="en-US" dirty="0"/>
              <a:t>	$</a:t>
            </a:r>
            <a:r>
              <a:rPr lang="en-US" dirty="0" err="1"/>
              <a:t>row.Item</a:t>
            </a:r>
            <a:r>
              <a:rPr lang="en-US" dirty="0"/>
              <a:t>("Admin2Code") = $data[11]</a:t>
            </a:r>
          </a:p>
          <a:p>
            <a:r>
              <a:rPr lang="en-US" dirty="0"/>
              <a:t>	$</a:t>
            </a:r>
            <a:r>
              <a:rPr lang="en-US" dirty="0" err="1"/>
              <a:t>row.Item</a:t>
            </a:r>
            <a:r>
              <a:rPr lang="en-US" dirty="0"/>
              <a:t>("Admin3Code") = $data[12]</a:t>
            </a:r>
          </a:p>
          <a:p>
            <a:r>
              <a:rPr lang="en-US" dirty="0"/>
              <a:t>	$</a:t>
            </a:r>
            <a:r>
              <a:rPr lang="en-US" dirty="0" err="1"/>
              <a:t>row.Item</a:t>
            </a:r>
            <a:r>
              <a:rPr lang="en-US" dirty="0"/>
              <a:t>("Admin4Code") = $data[13]</a:t>
            </a:r>
          </a:p>
          <a:p>
            <a:r>
              <a:rPr lang="en-US" dirty="0"/>
              <a:t>	$</a:t>
            </a:r>
            <a:r>
              <a:rPr lang="en-US" dirty="0" err="1"/>
              <a:t>row.Item</a:t>
            </a:r>
            <a:r>
              <a:rPr lang="en-US" dirty="0"/>
              <a:t>("Population") = $data[14]</a:t>
            </a:r>
          </a:p>
          <a:p>
            <a:r>
              <a:rPr lang="en-US" dirty="0"/>
              <a:t>	$</a:t>
            </a:r>
            <a:r>
              <a:rPr lang="en-US" dirty="0" err="1"/>
              <a:t>row.Item</a:t>
            </a:r>
            <a:r>
              <a:rPr lang="en-US" dirty="0"/>
              <a:t>("Elevation") = $data[15]</a:t>
            </a:r>
          </a:p>
          <a:p>
            <a:r>
              <a:rPr lang="en-US" dirty="0"/>
              <a:t>	$</a:t>
            </a:r>
            <a:r>
              <a:rPr lang="en-US" dirty="0" err="1"/>
              <a:t>row.Item</a:t>
            </a:r>
            <a:r>
              <a:rPr lang="en-US" dirty="0"/>
              <a:t>("Dem") = $data[16]</a:t>
            </a:r>
          </a:p>
          <a:p>
            <a:r>
              <a:rPr lang="en-US" dirty="0"/>
              <a:t>	$</a:t>
            </a:r>
            <a:r>
              <a:rPr lang="en-US" dirty="0" err="1"/>
              <a:t>row.Item</a:t>
            </a:r>
            <a:r>
              <a:rPr lang="en-US" dirty="0"/>
              <a:t>("</a:t>
            </a:r>
            <a:r>
              <a:rPr lang="en-US" dirty="0" err="1"/>
              <a:t>Timezone</a:t>
            </a:r>
            <a:r>
              <a:rPr lang="en-US" dirty="0"/>
              <a:t>") = $data[17]</a:t>
            </a:r>
          </a:p>
          <a:p>
            <a:r>
              <a:rPr lang="en-US" dirty="0"/>
              <a:t>	$</a:t>
            </a:r>
            <a:r>
              <a:rPr lang="en-US" dirty="0" err="1"/>
              <a:t>row.Item</a:t>
            </a:r>
            <a:r>
              <a:rPr lang="en-US" dirty="0"/>
              <a:t>("</a:t>
            </a:r>
            <a:r>
              <a:rPr lang="en-US" dirty="0" err="1"/>
              <a:t>ModificationDate</a:t>
            </a:r>
            <a:r>
              <a:rPr lang="en-US" dirty="0"/>
              <a:t>") = $data[18]</a:t>
            </a:r>
          </a:p>
          <a:p>
            <a:endParaRPr lang="en-US" dirty="0"/>
          </a:p>
          <a:p>
            <a:r>
              <a:rPr lang="en-US" dirty="0"/>
              <a:t>	# Add row to </a:t>
            </a:r>
            <a:r>
              <a:rPr lang="en-US" dirty="0" err="1"/>
              <a:t>datatable</a:t>
            </a:r>
            <a:endParaRPr lang="en-US" dirty="0"/>
          </a:p>
          <a:p>
            <a:r>
              <a:rPr lang="en-US" dirty="0"/>
              <a:t>	$</a:t>
            </a:r>
            <a:r>
              <a:rPr lang="en-US" dirty="0" err="1"/>
              <a:t>datatable.Rows.Add</a:t>
            </a:r>
            <a:r>
              <a:rPr lang="en-US" dirty="0"/>
              <a:t>($row)  </a:t>
            </a:r>
          </a:p>
          <a:p>
            <a:r>
              <a:rPr lang="en-US" dirty="0"/>
              <a:t>	</a:t>
            </a:r>
          </a:p>
          <a:p>
            <a:r>
              <a:rPr lang="en-US" dirty="0"/>
              <a:t>	# if the batch size is reached, </a:t>
            </a:r>
            <a:r>
              <a:rPr lang="en-US" dirty="0" err="1"/>
              <a:t>WriteToServer</a:t>
            </a:r>
            <a:r>
              <a:rPr lang="en-US" dirty="0"/>
              <a:t>, then clear </a:t>
            </a:r>
            <a:r>
              <a:rPr lang="en-US" dirty="0" err="1"/>
              <a:t>datatable</a:t>
            </a:r>
            <a:endParaRPr lang="en-US" dirty="0"/>
          </a:p>
          <a:p>
            <a:r>
              <a:rPr lang="en-US" dirty="0"/>
              <a:t>	if ($</a:t>
            </a:r>
            <a:r>
              <a:rPr lang="en-US" dirty="0" err="1"/>
              <a:t>datatable.rows.count</a:t>
            </a:r>
            <a:r>
              <a:rPr lang="en-US" dirty="0"/>
              <a:t> % $</a:t>
            </a:r>
            <a:r>
              <a:rPr lang="en-US" dirty="0" err="1"/>
              <a:t>batchsize</a:t>
            </a:r>
            <a:r>
              <a:rPr lang="en-US" dirty="0"/>
              <a:t> -</a:t>
            </a:r>
            <a:r>
              <a:rPr lang="en-US" dirty="0" err="1"/>
              <a:t>eq</a:t>
            </a:r>
            <a:r>
              <a:rPr lang="en-US" dirty="0"/>
              <a:t> 0)</a:t>
            </a:r>
          </a:p>
          <a:p>
            <a:r>
              <a:rPr lang="en-US" dirty="0"/>
              <a:t>	{</a:t>
            </a:r>
          </a:p>
          <a:p>
            <a:r>
              <a:rPr lang="en-US" dirty="0"/>
              <a:t>		# This runs 20 times (1000000/50000)</a:t>
            </a:r>
          </a:p>
          <a:p>
            <a:r>
              <a:rPr lang="en-US" dirty="0"/>
              <a:t>		$</a:t>
            </a:r>
            <a:r>
              <a:rPr lang="en-US" dirty="0" err="1"/>
              <a:t>bulkCopy.WriteToServer</a:t>
            </a:r>
            <a:r>
              <a:rPr lang="en-US" dirty="0"/>
              <a:t>($</a:t>
            </a:r>
            <a:r>
              <a:rPr lang="en-US" dirty="0" err="1"/>
              <a:t>datatable</a:t>
            </a:r>
            <a:r>
              <a:rPr lang="en-US" dirty="0"/>
              <a:t>)</a:t>
            </a:r>
          </a:p>
          <a:p>
            <a:r>
              <a:rPr lang="en-US" dirty="0"/>
              <a:t>		$</a:t>
            </a:r>
            <a:r>
              <a:rPr lang="en-US" dirty="0" err="1"/>
              <a:t>datatable.Clear</a:t>
            </a:r>
            <a:r>
              <a:rPr lang="en-US" dirty="0"/>
              <a:t>()</a:t>
            </a:r>
          </a:p>
          <a:p>
            <a:endParaRPr lang="en-US" dirty="0"/>
          </a:p>
          <a:p>
            <a:r>
              <a:rPr lang="en-US" dirty="0"/>
              <a:t>		# Show rows/sec</a:t>
            </a:r>
          </a:p>
          <a:p>
            <a:r>
              <a:rPr lang="en-US" dirty="0"/>
              <a:t>		$</a:t>
            </a:r>
            <a:r>
              <a:rPr lang="en-US" dirty="0" err="1"/>
              <a:t>rowsec</a:t>
            </a:r>
            <a:r>
              <a:rPr lang="en-US" dirty="0"/>
              <a:t> = "{0:N0}" -f [</a:t>
            </a:r>
            <a:r>
              <a:rPr lang="en-US" dirty="0" err="1"/>
              <a:t>int</a:t>
            </a:r>
            <a:r>
              <a:rPr lang="en-US" dirty="0"/>
              <a:t>]$($</a:t>
            </a:r>
            <a:r>
              <a:rPr lang="en-US" dirty="0" err="1"/>
              <a:t>i</a:t>
            </a:r>
            <a:r>
              <a:rPr lang="en-US" dirty="0"/>
              <a:t> / $</a:t>
            </a:r>
            <a:r>
              <a:rPr lang="en-US" dirty="0" err="1"/>
              <a:t>time.Elapsed.TotalSeconds</a:t>
            </a:r>
            <a:r>
              <a:rPr lang="en-US" dirty="0"/>
              <a:t>)</a:t>
            </a:r>
          </a:p>
          <a:p>
            <a:r>
              <a:rPr lang="en-US" dirty="0"/>
              <a:t>		$secs ="{0:N2}" -f $</a:t>
            </a:r>
            <a:r>
              <a:rPr lang="en-US" dirty="0" err="1"/>
              <a:t>time.Elapsed.TotalSeconds</a:t>
            </a:r>
            <a:endParaRPr lang="en-US" dirty="0"/>
          </a:p>
          <a:p>
            <a:r>
              <a:rPr lang="en-US" dirty="0"/>
              <a:t>		Write-Output "$</a:t>
            </a:r>
            <a:r>
              <a:rPr lang="en-US" dirty="0" err="1"/>
              <a:t>i</a:t>
            </a:r>
            <a:r>
              <a:rPr lang="en-US" dirty="0"/>
              <a:t> rows written in $secs seconds ($</a:t>
            </a:r>
            <a:r>
              <a:rPr lang="en-US" dirty="0" err="1"/>
              <a:t>rowsec</a:t>
            </a:r>
            <a:r>
              <a:rPr lang="en-US" dirty="0"/>
              <a:t> rows/sec)"</a:t>
            </a:r>
          </a:p>
          <a:p>
            <a:r>
              <a:rPr lang="en-US" dirty="0"/>
              <a:t>		</a:t>
            </a:r>
          </a:p>
          <a:p>
            <a:r>
              <a:rPr lang="en-US" dirty="0"/>
              <a:t>	}</a:t>
            </a:r>
          </a:p>
          <a:p>
            <a:r>
              <a:rPr lang="en-US" dirty="0"/>
              <a:t>}</a:t>
            </a:r>
          </a:p>
          <a:p>
            <a:r>
              <a:rPr lang="en-US" dirty="0"/>
              <a:t># Close the file</a:t>
            </a:r>
          </a:p>
          <a:p>
            <a:r>
              <a:rPr lang="en-US" dirty="0"/>
              <a:t>$</a:t>
            </a:r>
            <a:r>
              <a:rPr lang="en-US" dirty="0" err="1"/>
              <a:t>reader.Close</a:t>
            </a:r>
            <a:r>
              <a:rPr lang="en-US" dirty="0"/>
              <a:t>()</a:t>
            </a:r>
          </a:p>
          <a:p>
            <a:endParaRPr lang="en-US" dirty="0"/>
          </a:p>
          <a:p>
            <a:r>
              <a:rPr lang="en-US" dirty="0"/>
              <a:t># End timer</a:t>
            </a:r>
          </a:p>
          <a:p>
            <a:r>
              <a:rPr lang="en-US" dirty="0"/>
              <a:t>$secs = $</a:t>
            </a:r>
            <a:r>
              <a:rPr lang="en-US" dirty="0" err="1"/>
              <a:t>time.Elapsed.TotalSeconds</a:t>
            </a:r>
            <a:endParaRPr lang="en-US" dirty="0"/>
          </a:p>
          <a:p>
            <a:endParaRPr lang="en-US" dirty="0"/>
          </a:p>
          <a:p>
            <a:r>
              <a:rPr lang="en-US" dirty="0"/>
              <a:t># Done! Format output then display</a:t>
            </a:r>
          </a:p>
          <a:p>
            <a:r>
              <a:rPr lang="en-US" dirty="0"/>
              <a:t>$</a:t>
            </a:r>
            <a:r>
              <a:rPr lang="en-US" dirty="0" err="1"/>
              <a:t>totalrows</a:t>
            </a:r>
            <a:r>
              <a:rPr lang="en-US" dirty="0"/>
              <a:t> = 1000000</a:t>
            </a:r>
          </a:p>
          <a:p>
            <a:r>
              <a:rPr lang="en-US" dirty="0"/>
              <a:t>$</a:t>
            </a:r>
            <a:r>
              <a:rPr lang="en-US" dirty="0" err="1"/>
              <a:t>rs</a:t>
            </a:r>
            <a:r>
              <a:rPr lang="en-US" dirty="0"/>
              <a:t> = "{0:N0}" -f [</a:t>
            </a:r>
            <a:r>
              <a:rPr lang="en-US" dirty="0" err="1"/>
              <a:t>int</a:t>
            </a:r>
            <a:r>
              <a:rPr lang="en-US" dirty="0"/>
              <a:t>]($</a:t>
            </a:r>
            <a:r>
              <a:rPr lang="en-US" dirty="0" err="1"/>
              <a:t>totalrows</a:t>
            </a:r>
            <a:r>
              <a:rPr lang="en-US" dirty="0"/>
              <a:t> / $secs)</a:t>
            </a:r>
          </a:p>
          <a:p>
            <a:r>
              <a:rPr lang="en-US" dirty="0"/>
              <a:t>$</a:t>
            </a:r>
            <a:r>
              <a:rPr lang="en-US" dirty="0" err="1"/>
              <a:t>rm</a:t>
            </a:r>
            <a:r>
              <a:rPr lang="en-US" dirty="0"/>
              <a:t> = "{0:N0}" -f [</a:t>
            </a:r>
            <a:r>
              <a:rPr lang="en-US" dirty="0" err="1"/>
              <a:t>int</a:t>
            </a:r>
            <a:r>
              <a:rPr lang="en-US" dirty="0"/>
              <a:t>]($</a:t>
            </a:r>
            <a:r>
              <a:rPr lang="en-US" dirty="0" err="1"/>
              <a:t>totalrows</a:t>
            </a:r>
            <a:r>
              <a:rPr lang="en-US" dirty="0"/>
              <a:t> / $secs * 60)</a:t>
            </a:r>
          </a:p>
          <a:p>
            <a:r>
              <a:rPr lang="en-US" dirty="0"/>
              <a:t>$mill = "{0:N0}" -f $</a:t>
            </a:r>
            <a:r>
              <a:rPr lang="en-US" dirty="0" err="1"/>
              <a:t>totalrows</a:t>
            </a:r>
            <a:endParaRPr lang="en-US" dirty="0"/>
          </a:p>
          <a:p>
            <a:endParaRPr lang="en-US" dirty="0"/>
          </a:p>
          <a:p>
            <a:r>
              <a:rPr lang="en-US" dirty="0"/>
              <a:t>Write-Output "$mill rows imported in $([math]::round($secs,2)) seconds ($</a:t>
            </a:r>
            <a:r>
              <a:rPr lang="en-US" dirty="0" err="1"/>
              <a:t>rs</a:t>
            </a:r>
            <a:r>
              <a:rPr lang="en-US" dirty="0"/>
              <a:t> rows/sec and $</a:t>
            </a:r>
            <a:r>
              <a:rPr lang="en-US" dirty="0" err="1"/>
              <a:t>rm</a:t>
            </a:r>
            <a:r>
              <a:rPr lang="en-US" dirty="0"/>
              <a:t> rows/min)"	</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18</a:t>
            </a:fld>
            <a:endParaRPr lang="de-DE"/>
          </a:p>
        </p:txBody>
      </p:sp>
    </p:spTree>
    <p:extLst>
      <p:ext uri="{BB962C8B-B14F-4D97-AF65-F5344CB8AC3E}">
        <p14:creationId xmlns:p14="http://schemas.microsoft.com/office/powerpoint/2010/main" val="3928702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Booooo</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19</a:t>
            </a:fld>
            <a:endParaRPr lang="de-DE"/>
          </a:p>
        </p:txBody>
      </p:sp>
    </p:spTree>
    <p:extLst>
      <p:ext uri="{BB962C8B-B14F-4D97-AF65-F5344CB8AC3E}">
        <p14:creationId xmlns:p14="http://schemas.microsoft.com/office/powerpoint/2010/main" val="3791790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by the time you were finished reading this sentence, PowerShell</a:t>
            </a:r>
            <a:r>
              <a:rPr lang="en-US" baseline="0" dirty="0"/>
              <a:t> could import 1 million rows of real-world data to SQL Server?</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That would be awesome!</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a:t>
            </a:fld>
            <a:endParaRPr lang="de-DE"/>
          </a:p>
        </p:txBody>
      </p:sp>
    </p:spTree>
    <p:extLst>
      <p:ext uri="{BB962C8B-B14F-4D97-AF65-F5344CB8AC3E}">
        <p14:creationId xmlns:p14="http://schemas.microsoft.com/office/powerpoint/2010/main" val="3857649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rgbClr val="FFFFFF"/>
                </a:solidFill>
              </a:defRPr>
            </a:pPr>
            <a:r>
              <a:rPr lang="en-US" dirty="0"/>
              <a:t>Steve </a:t>
            </a:r>
            <a:r>
              <a:rPr lang="en-US" dirty="0" err="1"/>
              <a:t>Novoselac</a:t>
            </a:r>
            <a:r>
              <a:rPr lang="en-US" dirty="0"/>
              <a:t> talked about </a:t>
            </a:r>
            <a:r>
              <a:rPr lang="en-US" dirty="0" err="1"/>
              <a:t>ItemArray</a:t>
            </a:r>
            <a:r>
              <a:rPr lang="en-US" dirty="0"/>
              <a:t>, and this eventually became a one liner.</a:t>
            </a:r>
          </a:p>
          <a:p>
            <a:pPr>
              <a:defRPr>
                <a:solidFill>
                  <a:srgbClr val="FFFFFF"/>
                </a:solidFill>
              </a:defRPr>
            </a:pPr>
            <a:r>
              <a:rPr lang="en-US" dirty="0"/>
              <a:t>http://blog.stevienova.com/2008/01/16/net-fastest-way-to-load-text-file-to-sql-sqlbulkcopy/</a:t>
            </a:r>
          </a:p>
          <a:p>
            <a:pPr>
              <a:defRPr>
                <a:solidFill>
                  <a:srgbClr val="FFFFFF"/>
                </a:solidFill>
              </a:defRPr>
            </a:pPr>
            <a:endParaRPr lang="en-US" dirty="0"/>
          </a:p>
          <a:p>
            <a:pPr>
              <a:defRPr>
                <a:solidFill>
                  <a:srgbClr val="FFFFFF"/>
                </a:solidFill>
              </a:defRPr>
            </a:pPr>
            <a:r>
              <a:rPr lang="en-US" dirty="0"/>
              <a:t>.Add is far superior to += (See bonus slides for reason</a:t>
            </a:r>
            <a:r>
              <a:rPr lang="en-US" baseline="0" dirty="0"/>
              <a:t> why)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20</a:t>
            </a:fld>
            <a:endParaRPr lang="de-DE"/>
          </a:p>
        </p:txBody>
      </p:sp>
    </p:spTree>
    <p:extLst>
      <p:ext uri="{BB962C8B-B14F-4D97-AF65-F5344CB8AC3E}">
        <p14:creationId xmlns:p14="http://schemas.microsoft.com/office/powerpoint/2010/main" val="1933738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4-faster.ps1 #&gt;</a:t>
            </a:r>
          </a:p>
          <a:p>
            <a:r>
              <a:rPr lang="en-US" dirty="0"/>
              <a:t># Set CSV attributes</a:t>
            </a:r>
          </a:p>
          <a:p>
            <a:r>
              <a:rPr lang="en-US" dirty="0"/>
              <a:t>$csv = ".\geonames.csv"</a:t>
            </a:r>
          </a:p>
          <a:p>
            <a:r>
              <a:rPr lang="en-US" dirty="0"/>
              <a:t>$delimiter = "`t"</a:t>
            </a:r>
          </a:p>
          <a:p>
            <a:endParaRPr lang="en-US" dirty="0"/>
          </a:p>
          <a:p>
            <a:r>
              <a:rPr lang="en-US" dirty="0"/>
              <a:t># Set </a:t>
            </a:r>
            <a:r>
              <a:rPr lang="en-US" dirty="0" err="1"/>
              <a:t>batchsize</a:t>
            </a:r>
            <a:r>
              <a:rPr lang="en-US" dirty="0"/>
              <a:t> to 50000</a:t>
            </a:r>
          </a:p>
          <a:p>
            <a:r>
              <a:rPr lang="en-US" dirty="0"/>
              <a:t>$</a:t>
            </a:r>
            <a:r>
              <a:rPr lang="en-US" dirty="0" err="1"/>
              <a:t>batchsize</a:t>
            </a:r>
            <a:r>
              <a:rPr lang="en-US" dirty="0"/>
              <a:t> = 50000</a:t>
            </a:r>
          </a:p>
          <a:p>
            <a:endParaRPr lang="en-US" dirty="0"/>
          </a:p>
          <a:p>
            <a:r>
              <a:rPr lang="en-US" dirty="0"/>
              <a:t># Set connection string</a:t>
            </a:r>
          </a:p>
          <a:p>
            <a:r>
              <a:rPr lang="en-US" dirty="0"/>
              <a:t>$</a:t>
            </a:r>
            <a:r>
              <a:rPr lang="en-US" dirty="0" err="1"/>
              <a:t>connstring</a:t>
            </a:r>
            <a:r>
              <a:rPr lang="en-US" dirty="0"/>
              <a:t> = "Data Source=</a:t>
            </a:r>
            <a:r>
              <a:rPr lang="en-US" dirty="0" err="1"/>
              <a:t>localhost;Integrated</a:t>
            </a:r>
            <a:r>
              <a:rPr lang="en-US" dirty="0"/>
              <a:t> Security=</a:t>
            </a:r>
            <a:r>
              <a:rPr lang="en-US" dirty="0" err="1"/>
              <a:t>true;Initial</a:t>
            </a:r>
            <a:r>
              <a:rPr lang="en-US" dirty="0"/>
              <a:t> Catalog=Presentation;"</a:t>
            </a:r>
          </a:p>
          <a:p>
            <a:endParaRPr lang="en-US" dirty="0"/>
          </a:p>
          <a:p>
            <a:r>
              <a:rPr lang="en-US" dirty="0"/>
              <a:t># Stage the bulk server connection</a:t>
            </a:r>
          </a:p>
          <a:p>
            <a:r>
              <a:rPr lang="en-US" dirty="0"/>
              <a:t>$</a:t>
            </a:r>
            <a:r>
              <a:rPr lang="en-US" dirty="0" err="1"/>
              <a:t>bulkcopy</a:t>
            </a:r>
            <a:r>
              <a:rPr lang="en-US" dirty="0"/>
              <a:t> = New-Object </a:t>
            </a:r>
            <a:r>
              <a:rPr lang="en-US" dirty="0" err="1"/>
              <a:t>Data.SqlClient.SqlBulkCopy</a:t>
            </a:r>
            <a:r>
              <a:rPr lang="en-US" dirty="0"/>
              <a:t>($</a:t>
            </a:r>
            <a:r>
              <a:rPr lang="en-US" dirty="0" err="1"/>
              <a:t>connstring</a:t>
            </a:r>
            <a:r>
              <a:rPr lang="en-US" dirty="0"/>
              <a:t>)</a:t>
            </a:r>
          </a:p>
          <a:p>
            <a:r>
              <a:rPr lang="en-US" dirty="0"/>
              <a:t>$</a:t>
            </a:r>
            <a:r>
              <a:rPr lang="en-US" dirty="0" err="1"/>
              <a:t>bulkCopy.BulkCopyTimeout</a:t>
            </a:r>
            <a:r>
              <a:rPr lang="en-US" dirty="0"/>
              <a:t> = 0</a:t>
            </a:r>
          </a:p>
          <a:p>
            <a:r>
              <a:rPr lang="en-US" dirty="0"/>
              <a:t>$</a:t>
            </a:r>
            <a:r>
              <a:rPr lang="en-US" dirty="0" err="1"/>
              <a:t>bulkCopy.DestinationTableName</a:t>
            </a:r>
            <a:r>
              <a:rPr lang="en-US" dirty="0"/>
              <a:t> = "Fast"</a:t>
            </a:r>
          </a:p>
          <a:p>
            <a:r>
              <a:rPr lang="en-US" dirty="0"/>
              <a:t>$</a:t>
            </a:r>
            <a:r>
              <a:rPr lang="en-US" dirty="0" err="1"/>
              <a:t>bulkCopy.BatchSize</a:t>
            </a:r>
            <a:r>
              <a:rPr lang="en-US" dirty="0"/>
              <a:t> = $</a:t>
            </a:r>
            <a:r>
              <a:rPr lang="en-US" dirty="0" err="1"/>
              <a:t>batchsize</a:t>
            </a:r>
            <a:endParaRPr lang="en-US" dirty="0"/>
          </a:p>
          <a:p>
            <a:endParaRPr lang="en-US" dirty="0"/>
          </a:p>
          <a:p>
            <a:r>
              <a:rPr lang="en-US" dirty="0"/>
              <a:t># Create the </a:t>
            </a:r>
            <a:r>
              <a:rPr lang="en-US" dirty="0" err="1"/>
              <a:t>Datatable</a:t>
            </a:r>
            <a:endParaRPr lang="en-US" dirty="0"/>
          </a:p>
          <a:p>
            <a:r>
              <a:rPr lang="en-US" dirty="0"/>
              <a:t>$</a:t>
            </a:r>
            <a:r>
              <a:rPr lang="en-US" dirty="0" err="1"/>
              <a:t>datatable</a:t>
            </a:r>
            <a:r>
              <a:rPr lang="en-US" dirty="0"/>
              <a:t> = New-Object </a:t>
            </a:r>
            <a:r>
              <a:rPr lang="en-US" dirty="0" err="1"/>
              <a:t>System.Data.DataTable</a:t>
            </a:r>
            <a:endParaRPr lang="en-US" dirty="0"/>
          </a:p>
          <a:p>
            <a:endParaRPr lang="en-US" dirty="0"/>
          </a:p>
          <a:p>
            <a:r>
              <a:rPr lang="en-US" dirty="0"/>
              <a:t># Add generic columns</a:t>
            </a:r>
          </a:p>
          <a:p>
            <a:r>
              <a:rPr lang="en-US" dirty="0"/>
              <a:t>$columns = (Get-Content $csv -First 1).Split($delimiter)</a:t>
            </a:r>
          </a:p>
          <a:p>
            <a:endParaRPr lang="en-US" dirty="0"/>
          </a:p>
          <a:p>
            <a:r>
              <a:rPr lang="en-US" dirty="0" err="1"/>
              <a:t>foreach</a:t>
            </a:r>
            <a:r>
              <a:rPr lang="en-US" dirty="0"/>
              <a:t> ($column in $columns) { </a:t>
            </a:r>
          </a:p>
          <a:p>
            <a:r>
              <a:rPr lang="en-US" dirty="0"/>
              <a:t>	$null = $</a:t>
            </a:r>
            <a:r>
              <a:rPr lang="en-US" dirty="0" err="1"/>
              <a:t>datatable.Columns.Add</a:t>
            </a:r>
            <a:r>
              <a:rPr lang="en-US" dirty="0"/>
              <a:t>()</a:t>
            </a:r>
          </a:p>
          <a:p>
            <a:r>
              <a:rPr lang="en-US" dirty="0"/>
              <a:t>}</a:t>
            </a:r>
          </a:p>
          <a:p>
            <a:endParaRPr lang="en-US" dirty="0"/>
          </a:p>
          <a:p>
            <a:r>
              <a:rPr lang="en-US" dirty="0"/>
              <a:t># Start timer</a:t>
            </a:r>
          </a:p>
          <a:p>
            <a:r>
              <a:rPr lang="en-US" dirty="0"/>
              <a:t>$time = [</a:t>
            </a:r>
            <a:r>
              <a:rPr lang="en-US" dirty="0" err="1"/>
              <a:t>System.Diagnostics.Stopwatch</a:t>
            </a:r>
            <a:r>
              <a:rPr lang="en-US" dirty="0"/>
              <a:t>]::</a:t>
            </a:r>
            <a:r>
              <a:rPr lang="en-US" dirty="0" err="1"/>
              <a:t>StartNew</a:t>
            </a:r>
            <a:r>
              <a:rPr lang="en-US" dirty="0"/>
              <a:t>()</a:t>
            </a:r>
          </a:p>
          <a:p>
            <a:endParaRPr lang="en-US" dirty="0"/>
          </a:p>
          <a:p>
            <a:r>
              <a:rPr lang="en-US" dirty="0"/>
              <a:t># Open the text file from disk</a:t>
            </a:r>
          </a:p>
          <a:p>
            <a:r>
              <a:rPr lang="en-US" dirty="0"/>
              <a:t>$reader = New-Object </a:t>
            </a:r>
            <a:r>
              <a:rPr lang="en-US" dirty="0" err="1"/>
              <a:t>System.IO.StreamReader</a:t>
            </a:r>
            <a:r>
              <a:rPr lang="en-US" dirty="0"/>
              <a:t>($csv)</a:t>
            </a:r>
          </a:p>
          <a:p>
            <a:endParaRPr lang="en-US" dirty="0"/>
          </a:p>
          <a:p>
            <a:r>
              <a:rPr lang="en-US" dirty="0"/>
              <a:t># Process each line</a:t>
            </a:r>
          </a:p>
          <a:p>
            <a:r>
              <a:rPr lang="en-US" dirty="0"/>
              <a:t>while (($line = $</a:t>
            </a:r>
            <a:r>
              <a:rPr lang="en-US" dirty="0" err="1"/>
              <a:t>reader.ReadLine</a:t>
            </a:r>
            <a:r>
              <a:rPr lang="en-US" dirty="0"/>
              <a:t>()) -ne $null -and ++$</a:t>
            </a:r>
            <a:r>
              <a:rPr lang="en-US" dirty="0" err="1"/>
              <a:t>i</a:t>
            </a:r>
            <a:r>
              <a:rPr lang="en-US" dirty="0"/>
              <a:t>)</a:t>
            </a:r>
          </a:p>
          <a:p>
            <a:r>
              <a:rPr lang="en-US" dirty="0"/>
              <a:t>{</a:t>
            </a:r>
          </a:p>
          <a:p>
            <a:r>
              <a:rPr lang="en-US" dirty="0"/>
              <a:t>	&lt;# First I used </a:t>
            </a:r>
            <a:r>
              <a:rPr lang="en-US" dirty="0" err="1"/>
              <a:t>ItemArray</a:t>
            </a:r>
            <a:r>
              <a:rPr lang="en-US" dirty="0"/>
              <a:t> </a:t>
            </a:r>
          </a:p>
          <a:p>
            <a:r>
              <a:rPr lang="en-US" dirty="0"/>
              <a:t>	$row = $</a:t>
            </a:r>
            <a:r>
              <a:rPr lang="en-US" dirty="0" err="1"/>
              <a:t>datatable.NewRow</a:t>
            </a:r>
            <a:r>
              <a:rPr lang="en-US" dirty="0"/>
              <a:t>() </a:t>
            </a:r>
          </a:p>
          <a:p>
            <a:r>
              <a:rPr lang="en-US" dirty="0"/>
              <a:t>	$</a:t>
            </a:r>
            <a:r>
              <a:rPr lang="en-US" dirty="0" err="1"/>
              <a:t>row.ItemArray</a:t>
            </a:r>
            <a:r>
              <a:rPr lang="en-US" dirty="0"/>
              <a:t> = $</a:t>
            </a:r>
            <a:r>
              <a:rPr lang="en-US" dirty="0" err="1"/>
              <a:t>line.Split</a:t>
            </a:r>
            <a:r>
              <a:rPr lang="en-US" dirty="0"/>
              <a:t>($delimiter)</a:t>
            </a:r>
          </a:p>
          <a:p>
            <a:r>
              <a:rPr lang="en-US" dirty="0"/>
              <a:t>	$</a:t>
            </a:r>
            <a:r>
              <a:rPr lang="en-US" dirty="0" err="1"/>
              <a:t>datatable.Rows.Add</a:t>
            </a:r>
            <a:r>
              <a:rPr lang="en-US" dirty="0"/>
              <a:t>($row)</a:t>
            </a:r>
          </a:p>
          <a:p>
            <a:r>
              <a:rPr lang="en-US" dirty="0"/>
              <a:t>	#&gt;</a:t>
            </a:r>
          </a:p>
          <a:p>
            <a:r>
              <a:rPr lang="en-US" dirty="0"/>
              <a:t>	</a:t>
            </a:r>
          </a:p>
          <a:p>
            <a:r>
              <a:rPr lang="en-US" dirty="0"/>
              <a:t>	# Add row in one fell swoop</a:t>
            </a:r>
          </a:p>
          <a:p>
            <a:r>
              <a:rPr lang="en-US" dirty="0"/>
              <a:t>	$null = $</a:t>
            </a:r>
            <a:r>
              <a:rPr lang="en-US" dirty="0" err="1"/>
              <a:t>datatable.Rows.Add</a:t>
            </a:r>
            <a:r>
              <a:rPr lang="en-US" dirty="0"/>
              <a:t>($</a:t>
            </a:r>
            <a:r>
              <a:rPr lang="en-US" dirty="0" err="1"/>
              <a:t>line.Split</a:t>
            </a:r>
            <a:r>
              <a:rPr lang="en-US" dirty="0"/>
              <a:t>($delimiter))</a:t>
            </a:r>
          </a:p>
          <a:p>
            <a:endParaRPr lang="en-US" dirty="0"/>
          </a:p>
          <a:p>
            <a:r>
              <a:rPr lang="en-US" dirty="0"/>
              <a:t>	# if the batch size is reached, </a:t>
            </a:r>
            <a:r>
              <a:rPr lang="en-US" dirty="0" err="1"/>
              <a:t>WriteToServer</a:t>
            </a:r>
            <a:r>
              <a:rPr lang="en-US" dirty="0"/>
              <a:t>, then clear </a:t>
            </a:r>
            <a:r>
              <a:rPr lang="en-US" dirty="0" err="1"/>
              <a:t>datatable</a:t>
            </a:r>
            <a:endParaRPr lang="en-US" dirty="0"/>
          </a:p>
          <a:p>
            <a:r>
              <a:rPr lang="en-US" dirty="0"/>
              <a:t>	if ($</a:t>
            </a:r>
            <a:r>
              <a:rPr lang="en-US" dirty="0" err="1"/>
              <a:t>datatable.rows.count</a:t>
            </a:r>
            <a:r>
              <a:rPr lang="en-US" dirty="0"/>
              <a:t> % $</a:t>
            </a:r>
            <a:r>
              <a:rPr lang="en-US" dirty="0" err="1"/>
              <a:t>batchsize</a:t>
            </a:r>
            <a:r>
              <a:rPr lang="en-US" dirty="0"/>
              <a:t> -</a:t>
            </a:r>
            <a:r>
              <a:rPr lang="en-US" dirty="0" err="1"/>
              <a:t>eq</a:t>
            </a:r>
            <a:r>
              <a:rPr lang="en-US" dirty="0"/>
              <a:t> 0)</a:t>
            </a:r>
          </a:p>
          <a:p>
            <a:r>
              <a:rPr lang="en-US" dirty="0"/>
              <a:t>	{</a:t>
            </a:r>
          </a:p>
          <a:p>
            <a:r>
              <a:rPr lang="en-US" dirty="0"/>
              <a:t>		# This runs 20 times (1000000/50000)</a:t>
            </a:r>
          </a:p>
          <a:p>
            <a:r>
              <a:rPr lang="en-US" dirty="0"/>
              <a:t>		$</a:t>
            </a:r>
            <a:r>
              <a:rPr lang="en-US" dirty="0" err="1"/>
              <a:t>bulkCopy.WriteToServer</a:t>
            </a:r>
            <a:r>
              <a:rPr lang="en-US" dirty="0"/>
              <a:t>($</a:t>
            </a:r>
            <a:r>
              <a:rPr lang="en-US" dirty="0" err="1"/>
              <a:t>datatable</a:t>
            </a:r>
            <a:r>
              <a:rPr lang="en-US" dirty="0"/>
              <a:t>)</a:t>
            </a:r>
          </a:p>
          <a:p>
            <a:r>
              <a:rPr lang="en-US" dirty="0"/>
              <a:t>		$</a:t>
            </a:r>
            <a:r>
              <a:rPr lang="en-US" dirty="0" err="1"/>
              <a:t>datatable.Clear</a:t>
            </a:r>
            <a:r>
              <a:rPr lang="en-US" dirty="0"/>
              <a:t>()</a:t>
            </a:r>
          </a:p>
          <a:p>
            <a:endParaRPr lang="en-US" dirty="0"/>
          </a:p>
          <a:p>
            <a:r>
              <a:rPr lang="en-US" dirty="0"/>
              <a:t>		# Show rows/sec</a:t>
            </a:r>
          </a:p>
          <a:p>
            <a:r>
              <a:rPr lang="en-US" dirty="0"/>
              <a:t>		$</a:t>
            </a:r>
            <a:r>
              <a:rPr lang="en-US" dirty="0" err="1"/>
              <a:t>rowsec</a:t>
            </a:r>
            <a:r>
              <a:rPr lang="en-US" dirty="0"/>
              <a:t> = "{0:N0}" -f [</a:t>
            </a:r>
            <a:r>
              <a:rPr lang="en-US" dirty="0" err="1"/>
              <a:t>int</a:t>
            </a:r>
            <a:r>
              <a:rPr lang="en-US" dirty="0"/>
              <a:t>]$($</a:t>
            </a:r>
            <a:r>
              <a:rPr lang="en-US" dirty="0" err="1"/>
              <a:t>i</a:t>
            </a:r>
            <a:r>
              <a:rPr lang="en-US" dirty="0"/>
              <a:t> / $</a:t>
            </a:r>
            <a:r>
              <a:rPr lang="en-US" dirty="0" err="1"/>
              <a:t>time.Elapsed.TotalSeconds</a:t>
            </a:r>
            <a:r>
              <a:rPr lang="en-US" dirty="0"/>
              <a:t>)</a:t>
            </a:r>
          </a:p>
          <a:p>
            <a:r>
              <a:rPr lang="en-US" dirty="0"/>
              <a:t>		$secs ="{0:N2}" -f $</a:t>
            </a:r>
            <a:r>
              <a:rPr lang="en-US" dirty="0" err="1"/>
              <a:t>time.Elapsed.TotalSeconds</a:t>
            </a:r>
            <a:endParaRPr lang="en-US" dirty="0"/>
          </a:p>
          <a:p>
            <a:r>
              <a:rPr lang="en-US" dirty="0"/>
              <a:t>		Write-Output "$</a:t>
            </a:r>
            <a:r>
              <a:rPr lang="en-US" dirty="0" err="1"/>
              <a:t>i</a:t>
            </a:r>
            <a:r>
              <a:rPr lang="en-US" dirty="0"/>
              <a:t> rows written in $secs seconds ($</a:t>
            </a:r>
            <a:r>
              <a:rPr lang="en-US" dirty="0" err="1"/>
              <a:t>rowsec</a:t>
            </a:r>
            <a:r>
              <a:rPr lang="en-US" dirty="0"/>
              <a:t> rows/sec)"</a:t>
            </a:r>
          </a:p>
          <a:p>
            <a:r>
              <a:rPr lang="en-US" dirty="0"/>
              <a:t>	}</a:t>
            </a:r>
          </a:p>
          <a:p>
            <a:r>
              <a:rPr lang="en-US" dirty="0"/>
              <a:t>}</a:t>
            </a:r>
          </a:p>
          <a:p>
            <a:endParaRPr lang="en-US" dirty="0"/>
          </a:p>
          <a:p>
            <a:r>
              <a:rPr lang="en-US" dirty="0"/>
              <a:t># Close the file</a:t>
            </a:r>
          </a:p>
          <a:p>
            <a:r>
              <a:rPr lang="en-US" dirty="0"/>
              <a:t>$</a:t>
            </a:r>
            <a:r>
              <a:rPr lang="en-US" dirty="0" err="1"/>
              <a:t>reader.Close</a:t>
            </a:r>
            <a:r>
              <a:rPr lang="en-US" dirty="0"/>
              <a:t>()</a:t>
            </a:r>
          </a:p>
          <a:p>
            <a:endParaRPr lang="en-US" dirty="0"/>
          </a:p>
          <a:p>
            <a:r>
              <a:rPr lang="en-US" dirty="0"/>
              <a:t># End timer</a:t>
            </a:r>
          </a:p>
          <a:p>
            <a:r>
              <a:rPr lang="en-US" dirty="0"/>
              <a:t>$secs = $</a:t>
            </a:r>
            <a:r>
              <a:rPr lang="en-US" dirty="0" err="1"/>
              <a:t>time.Elapsed.TotalSeconds</a:t>
            </a:r>
            <a:endParaRPr lang="en-US" dirty="0"/>
          </a:p>
          <a:p>
            <a:endParaRPr lang="en-US" dirty="0"/>
          </a:p>
          <a:p>
            <a:r>
              <a:rPr lang="en-US" dirty="0"/>
              <a:t># Done! Format output then display</a:t>
            </a:r>
          </a:p>
          <a:p>
            <a:r>
              <a:rPr lang="en-US" dirty="0"/>
              <a:t>$</a:t>
            </a:r>
            <a:r>
              <a:rPr lang="en-US" dirty="0" err="1"/>
              <a:t>totalrows</a:t>
            </a:r>
            <a:r>
              <a:rPr lang="en-US" dirty="0"/>
              <a:t> = 1000000</a:t>
            </a:r>
          </a:p>
          <a:p>
            <a:r>
              <a:rPr lang="en-US" dirty="0"/>
              <a:t>$</a:t>
            </a:r>
            <a:r>
              <a:rPr lang="en-US" dirty="0" err="1"/>
              <a:t>rs</a:t>
            </a:r>
            <a:r>
              <a:rPr lang="en-US" dirty="0"/>
              <a:t> = "{0:N0}" -f [</a:t>
            </a:r>
            <a:r>
              <a:rPr lang="en-US" dirty="0" err="1"/>
              <a:t>int</a:t>
            </a:r>
            <a:r>
              <a:rPr lang="en-US" dirty="0"/>
              <a:t>]($</a:t>
            </a:r>
            <a:r>
              <a:rPr lang="en-US" dirty="0" err="1"/>
              <a:t>totalrows</a:t>
            </a:r>
            <a:r>
              <a:rPr lang="en-US" dirty="0"/>
              <a:t> / $secs)</a:t>
            </a:r>
          </a:p>
          <a:p>
            <a:r>
              <a:rPr lang="en-US" dirty="0"/>
              <a:t>$</a:t>
            </a:r>
            <a:r>
              <a:rPr lang="en-US" dirty="0" err="1"/>
              <a:t>rm</a:t>
            </a:r>
            <a:r>
              <a:rPr lang="en-US" dirty="0"/>
              <a:t> = "{0:N0}" -f [</a:t>
            </a:r>
            <a:r>
              <a:rPr lang="en-US" dirty="0" err="1"/>
              <a:t>int</a:t>
            </a:r>
            <a:r>
              <a:rPr lang="en-US" dirty="0"/>
              <a:t>]($</a:t>
            </a:r>
            <a:r>
              <a:rPr lang="en-US" dirty="0" err="1"/>
              <a:t>totalrows</a:t>
            </a:r>
            <a:r>
              <a:rPr lang="en-US" dirty="0"/>
              <a:t> / $secs * 60)</a:t>
            </a:r>
          </a:p>
          <a:p>
            <a:r>
              <a:rPr lang="en-US" dirty="0"/>
              <a:t>$mill = "{0:N0}" -f $</a:t>
            </a:r>
            <a:r>
              <a:rPr lang="en-US" dirty="0" err="1"/>
              <a:t>totalrows</a:t>
            </a:r>
            <a:endParaRPr lang="en-US" dirty="0"/>
          </a:p>
          <a:p>
            <a:endParaRPr lang="en-US" dirty="0"/>
          </a:p>
          <a:p>
            <a:r>
              <a:rPr lang="en-US" dirty="0"/>
              <a:t>Write-Output "$mill rows imported in $([math]::round($secs,2)) seconds ($</a:t>
            </a:r>
            <a:r>
              <a:rPr lang="en-US" dirty="0" err="1"/>
              <a:t>rs</a:t>
            </a:r>
            <a:r>
              <a:rPr lang="en-US" dirty="0"/>
              <a:t> rows/sec and $</a:t>
            </a:r>
            <a:r>
              <a:rPr lang="en-US" dirty="0" err="1"/>
              <a:t>rm</a:t>
            </a:r>
            <a:r>
              <a:rPr lang="en-US" dirty="0"/>
              <a:t> rows/min)"	</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21</a:t>
            </a:fld>
            <a:endParaRPr lang="de-DE"/>
          </a:p>
        </p:txBody>
      </p:sp>
    </p:spTree>
    <p:extLst>
      <p:ext uri="{BB962C8B-B14F-4D97-AF65-F5344CB8AC3E}">
        <p14:creationId xmlns:p14="http://schemas.microsoft.com/office/powerpoint/2010/main" val="274035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22</a:t>
            </a:fld>
            <a:endParaRPr lang="de-DE"/>
          </a:p>
        </p:txBody>
      </p:sp>
    </p:spTree>
    <p:extLst>
      <p:ext uri="{BB962C8B-B14F-4D97-AF65-F5344CB8AC3E}">
        <p14:creationId xmlns:p14="http://schemas.microsoft.com/office/powerpoint/2010/main" val="2924263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best practices (such as using full recovery model and primary keys) sometimes slow inserts down.</a:t>
            </a:r>
          </a:p>
          <a:p>
            <a:endParaRPr lang="en-US" dirty="0"/>
          </a:p>
          <a:p>
            <a:r>
              <a:rPr lang="en-US" dirty="0"/>
              <a:t>“Reduce </a:t>
            </a:r>
            <a:r>
              <a:rPr lang="en-US" dirty="0" err="1"/>
              <a:t>SqlBulkCopy</a:t>
            </a:r>
            <a:r>
              <a:rPr lang="en-US" dirty="0"/>
              <a:t> Batch Size”</a:t>
            </a:r>
          </a:p>
          <a:p>
            <a:pPr>
              <a:defRPr>
                <a:solidFill>
                  <a:srgbClr val="FFFFFF"/>
                </a:solidFill>
              </a:defRPr>
            </a:pPr>
            <a:r>
              <a:rPr lang="en-US" dirty="0"/>
              <a:t>According to Microsoft, lock escalation kicks in when the</a:t>
            </a:r>
            <a:r>
              <a:rPr lang="en-US" baseline="0" dirty="0"/>
              <a:t> batches are </a:t>
            </a:r>
            <a:r>
              <a:rPr lang="en-US" dirty="0"/>
              <a:t>more </a:t>
            </a:r>
            <a:r>
              <a:rPr lang="en-US" baseline="0" dirty="0"/>
              <a:t>than ~2000 rows. Lock escalation “</a:t>
            </a:r>
            <a:r>
              <a:rPr lang="en-US" sz="1200" b="0" i="0" kern="1200" dirty="0">
                <a:solidFill>
                  <a:schemeClr val="tx1"/>
                </a:solidFill>
                <a:effectLst/>
                <a:latin typeface="Ubuntu Mono" panose="020B0509030602030204" pitchFamily="49" charset="0"/>
                <a:ea typeface="+mn-ea"/>
                <a:cs typeface="+mn-cs"/>
              </a:rPr>
              <a:t>reduces system overhead while increasing the probability of concurrency contention.” </a:t>
            </a:r>
            <a:r>
              <a:rPr lang="en-US" sz="1200" b="0" i="0" kern="1200" baseline="0" dirty="0">
                <a:solidFill>
                  <a:schemeClr val="tx1"/>
                </a:solidFill>
                <a:effectLst/>
                <a:latin typeface="Ubuntu Mono" panose="020B0509030602030204" pitchFamily="49" charset="0"/>
                <a:ea typeface="+mn-ea"/>
                <a:cs typeface="+mn-cs"/>
              </a:rPr>
              <a:t> While</a:t>
            </a:r>
            <a:r>
              <a:rPr lang="en-US" sz="1200" b="0" i="0" kern="1200" dirty="0">
                <a:solidFill>
                  <a:schemeClr val="tx1"/>
                </a:solidFill>
                <a:effectLst/>
                <a:latin typeface="Ubuntu Mono" panose="020B0509030602030204" pitchFamily="49" charset="0"/>
                <a:ea typeface="+mn-ea"/>
                <a:cs typeface="+mn-cs"/>
              </a:rPr>
              <a:t>, 2,000</a:t>
            </a:r>
            <a:r>
              <a:rPr lang="en-US" sz="1200" b="0" i="0" kern="1200" baseline="0" dirty="0">
                <a:solidFill>
                  <a:schemeClr val="tx1"/>
                </a:solidFill>
                <a:effectLst/>
                <a:latin typeface="Ubuntu Mono" panose="020B0509030602030204" pitchFamily="49" charset="0"/>
                <a:ea typeface="+mn-ea"/>
                <a:cs typeface="+mn-cs"/>
              </a:rPr>
              <a:t> seems to be the perfect number when performing multithreaded inserts, 50,000-75,000 row batches seem to be the sweet spot for single threaded apps.</a:t>
            </a:r>
            <a:endParaRPr lang="en-US" dirty="0"/>
          </a:p>
          <a:p>
            <a:pPr>
              <a:defRPr>
                <a:solidFill>
                  <a:srgbClr val="FFFFFF"/>
                </a:solidFill>
              </a:defRPr>
            </a:pPr>
            <a:endParaRPr lang="en-US" dirty="0"/>
          </a:p>
          <a:p>
            <a:pPr>
              <a:defRPr>
                <a:solidFill>
                  <a:srgbClr val="FFFFFF"/>
                </a:solidFill>
              </a:defRPr>
            </a:pPr>
            <a:r>
              <a:rPr lang="en-US" dirty="0"/>
              <a:t>“</a:t>
            </a:r>
            <a:r>
              <a:rPr lang="en-US" dirty="0">
                <a:solidFill>
                  <a:schemeClr val="bg1">
                    <a:lumMod val="95000"/>
                  </a:schemeClr>
                </a:solidFill>
                <a:effectLst/>
                <a:latin typeface="Ubuntu Mono" panose="020B0509030602030204" pitchFamily="49" charset="0"/>
              </a:rPr>
              <a:t>Increase Packet Size”</a:t>
            </a:r>
            <a:endParaRPr lang="en-US" dirty="0"/>
          </a:p>
          <a:p>
            <a:pPr>
              <a:defRPr>
                <a:solidFill>
                  <a:srgbClr val="FFFFFF"/>
                </a:solidFill>
              </a:defRPr>
            </a:pPr>
            <a:r>
              <a:rPr lang="en-US" dirty="0"/>
              <a:t>When</a:t>
            </a:r>
            <a:r>
              <a:rPr lang="en-US" baseline="0" dirty="0"/>
              <a:t> multi-threading, I’ve found that increasing the packet size to 32,767 (default is 4096) makes a big difference. I did not see similar results with single-threaded apps.</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23</a:t>
            </a:fld>
            <a:endParaRPr lang="de-DE"/>
          </a:p>
        </p:txBody>
      </p:sp>
    </p:spTree>
    <p:extLst>
      <p:ext uri="{BB962C8B-B14F-4D97-AF65-F5344CB8AC3E}">
        <p14:creationId xmlns:p14="http://schemas.microsoft.com/office/powerpoint/2010/main" val="588428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5-sqlmods.ps1</a:t>
            </a:r>
            <a:r>
              <a:rPr lang="en-US" baseline="0" dirty="0"/>
              <a:t> #&gt;</a:t>
            </a:r>
          </a:p>
          <a:p>
            <a:r>
              <a:rPr lang="en-US" sz="1200" kern="1200" dirty="0">
                <a:solidFill>
                  <a:schemeClr val="tx1"/>
                </a:solidFill>
                <a:latin typeface="Ubuntu Mono" panose="020B0509030602030204" pitchFamily="49" charset="0"/>
                <a:ea typeface="+mn-ea"/>
                <a:cs typeface="+mn-cs"/>
              </a:rPr>
              <a:t># Set CSV attributes</a:t>
            </a:r>
          </a:p>
          <a:p>
            <a:r>
              <a:rPr lang="en-US" sz="1200" kern="1200" dirty="0">
                <a:solidFill>
                  <a:schemeClr val="tx1"/>
                </a:solidFill>
                <a:latin typeface="Ubuntu Mono" panose="020B0509030602030204" pitchFamily="49" charset="0"/>
                <a:ea typeface="+mn-ea"/>
                <a:cs typeface="+mn-cs"/>
              </a:rPr>
              <a:t>$csv = ".\geonames.csv"</a:t>
            </a:r>
          </a:p>
          <a:p>
            <a:r>
              <a:rPr lang="en-US" sz="1200" kern="1200" dirty="0">
                <a:solidFill>
                  <a:schemeClr val="tx1"/>
                </a:solidFill>
                <a:latin typeface="Ubuntu Mono" panose="020B0509030602030204" pitchFamily="49" charset="0"/>
                <a:ea typeface="+mn-ea"/>
                <a:cs typeface="+mn-cs"/>
              </a:rPr>
              <a:t>$delimiter = "`t"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Set </a:t>
            </a:r>
            <a:r>
              <a:rPr lang="en-US" sz="1200" kern="1200" dirty="0" err="1">
                <a:solidFill>
                  <a:schemeClr val="tx1"/>
                </a:solidFill>
                <a:latin typeface="Ubuntu Mono" panose="020B0509030602030204" pitchFamily="49" charset="0"/>
                <a:ea typeface="+mn-ea"/>
                <a:cs typeface="+mn-cs"/>
              </a:rPr>
              <a:t>batchsize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batchsize</a:t>
            </a:r>
            <a:r>
              <a:rPr lang="en-US" sz="1200" kern="1200" dirty="0">
                <a:solidFill>
                  <a:schemeClr val="tx1"/>
                </a:solidFill>
                <a:latin typeface="Ubuntu Mono" panose="020B0509030602030204" pitchFamily="49" charset="0"/>
                <a:ea typeface="+mn-ea"/>
                <a:cs typeface="+mn-cs"/>
              </a:rPr>
              <a:t> = 50000</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Build the bulk server connection</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connstring</a:t>
            </a:r>
            <a:r>
              <a:rPr lang="en-US" sz="1200" kern="1200" dirty="0">
                <a:solidFill>
                  <a:schemeClr val="tx1"/>
                </a:solidFill>
                <a:latin typeface="Ubuntu Mono" panose="020B0509030602030204" pitchFamily="49" charset="0"/>
                <a:ea typeface="+mn-ea"/>
                <a:cs typeface="+mn-cs"/>
              </a:rPr>
              <a:t> = "Data Source=</a:t>
            </a:r>
            <a:r>
              <a:rPr lang="en-US" sz="1200" kern="1200" dirty="0" err="1">
                <a:solidFill>
                  <a:schemeClr val="tx1"/>
                </a:solidFill>
                <a:latin typeface="Ubuntu Mono" panose="020B0509030602030204" pitchFamily="49" charset="0"/>
                <a:ea typeface="+mn-ea"/>
                <a:cs typeface="+mn-cs"/>
              </a:rPr>
              <a:t>localhost;Integrated</a:t>
            </a:r>
            <a:r>
              <a:rPr lang="en-US" sz="1200" kern="1200" dirty="0">
                <a:solidFill>
                  <a:schemeClr val="tx1"/>
                </a:solidFill>
                <a:latin typeface="Ubuntu Mono" panose="020B0509030602030204" pitchFamily="49" charset="0"/>
                <a:ea typeface="+mn-ea"/>
                <a:cs typeface="+mn-cs"/>
              </a:rPr>
              <a:t> Security=</a:t>
            </a:r>
            <a:r>
              <a:rPr lang="en-US" sz="1200" kern="1200" dirty="0" err="1">
                <a:solidFill>
                  <a:schemeClr val="tx1"/>
                </a:solidFill>
                <a:latin typeface="Ubuntu Mono" panose="020B0509030602030204" pitchFamily="49" charset="0"/>
                <a:ea typeface="+mn-ea"/>
                <a:cs typeface="+mn-cs"/>
              </a:rPr>
              <a:t>true;Initial</a:t>
            </a:r>
            <a:r>
              <a:rPr lang="en-US" sz="1200" kern="1200" dirty="0">
                <a:solidFill>
                  <a:schemeClr val="tx1"/>
                </a:solidFill>
                <a:latin typeface="Ubuntu Mono" panose="020B0509030602030204" pitchFamily="49" charset="0"/>
                <a:ea typeface="+mn-ea"/>
                <a:cs typeface="+mn-cs"/>
              </a:rPr>
              <a:t> Catalog=</a:t>
            </a:r>
            <a:r>
              <a:rPr lang="en-US" sz="1200" kern="1200" dirty="0" err="1">
                <a:solidFill>
                  <a:schemeClr val="tx1"/>
                </a:solidFill>
                <a:latin typeface="Ubuntu Mono" panose="020B0509030602030204" pitchFamily="49" charset="0"/>
                <a:ea typeface="+mn-ea"/>
                <a:cs typeface="+mn-cs"/>
              </a:rPr>
              <a:t>PresentationOptimized</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a:t>
            </a:r>
            <a:r>
              <a:rPr lang="en-US" sz="1200" kern="1200" dirty="0">
                <a:solidFill>
                  <a:schemeClr val="tx1"/>
                </a:solidFill>
                <a:latin typeface="Ubuntu Mono" panose="020B0509030602030204" pitchFamily="49" charset="0"/>
                <a:ea typeface="+mn-ea"/>
                <a:cs typeface="+mn-cs"/>
              </a:rPr>
              <a:t> = New-Object </a:t>
            </a:r>
            <a:r>
              <a:rPr lang="en-US" sz="1200" kern="1200" dirty="0" err="1">
                <a:solidFill>
                  <a:schemeClr val="tx1"/>
                </a:solidFill>
                <a:latin typeface="Ubuntu Mono" panose="020B0509030602030204" pitchFamily="49" charset="0"/>
                <a:ea typeface="+mn-ea"/>
                <a:cs typeface="+mn-cs"/>
              </a:rPr>
              <a:t>Data.SqlClient.SqlBulkCopy</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connstring</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TableLock</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bulkCopy.BulkCopyTimeout</a:t>
            </a:r>
            <a:r>
              <a:rPr lang="en-US" sz="1200" kern="1200" dirty="0">
                <a:solidFill>
                  <a:schemeClr val="tx1"/>
                </a:solidFill>
                <a:latin typeface="Ubuntu Mono" panose="020B0509030602030204" pitchFamily="49" charset="0"/>
                <a:ea typeface="+mn-ea"/>
                <a:cs typeface="+mn-cs"/>
              </a:rPr>
              <a:t> = 0</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bulkCopy.DestinationTableName</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SQLMods</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bulkCopy.BatchSize</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batchsize</a:t>
            </a:r>
            <a:endParaRPr lang="en-US" sz="1200" kern="1200" dirty="0">
              <a:solidFill>
                <a:schemeClr val="tx1"/>
              </a:solidFill>
              <a:latin typeface="Ubuntu Mono" panose="020B0509030602030204" pitchFamily="49" charset="0"/>
              <a:ea typeface="+mn-ea"/>
              <a:cs typeface="+mn-cs"/>
            </a:endParaRP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Create the </a:t>
            </a:r>
            <a:r>
              <a:rPr lang="en-US" sz="1200" kern="1200" dirty="0" err="1">
                <a:solidFill>
                  <a:schemeClr val="tx1"/>
                </a:solidFill>
                <a:latin typeface="Ubuntu Mono" panose="020B0509030602030204" pitchFamily="49" charset="0"/>
                <a:ea typeface="+mn-ea"/>
                <a:cs typeface="+mn-cs"/>
              </a:rPr>
              <a:t>datatable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datatable</a:t>
            </a:r>
            <a:r>
              <a:rPr lang="en-US" sz="1200" kern="1200" dirty="0">
                <a:solidFill>
                  <a:schemeClr val="tx1"/>
                </a:solidFill>
                <a:latin typeface="Ubuntu Mono" panose="020B0509030602030204" pitchFamily="49" charset="0"/>
                <a:ea typeface="+mn-ea"/>
                <a:cs typeface="+mn-cs"/>
              </a:rPr>
              <a:t> = New-Object </a:t>
            </a:r>
            <a:r>
              <a:rPr lang="en-US" sz="1200" kern="1200" dirty="0" err="1">
                <a:solidFill>
                  <a:schemeClr val="tx1"/>
                </a:solidFill>
                <a:latin typeface="Ubuntu Mono" panose="020B0509030602030204" pitchFamily="49" charset="0"/>
                <a:ea typeface="+mn-ea"/>
                <a:cs typeface="+mn-cs"/>
              </a:rPr>
              <a:t>System.Data.DataTable</a:t>
            </a:r>
            <a:endParaRPr lang="en-US" sz="1200" kern="1200" dirty="0">
              <a:solidFill>
                <a:schemeClr val="tx1"/>
              </a:solidFill>
              <a:latin typeface="Ubuntu Mono" panose="020B0509030602030204" pitchFamily="49" charset="0"/>
              <a:ea typeface="+mn-ea"/>
              <a:cs typeface="+mn-cs"/>
            </a:endParaRP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Add generic columns</a:t>
            </a:r>
          </a:p>
          <a:p>
            <a:r>
              <a:rPr lang="en-US" sz="1200" kern="1200" dirty="0">
                <a:solidFill>
                  <a:schemeClr val="tx1"/>
                </a:solidFill>
                <a:latin typeface="Ubuntu Mono" panose="020B0509030602030204" pitchFamily="49" charset="0"/>
                <a:ea typeface="+mn-ea"/>
                <a:cs typeface="+mn-cs"/>
              </a:rPr>
              <a:t>$columns = (Get-Content $csv -First 1).Split($delimiter) </a:t>
            </a:r>
          </a:p>
          <a:p>
            <a:r>
              <a:rPr lang="en-US" sz="1200" kern="1200" dirty="0" err="1">
                <a:solidFill>
                  <a:schemeClr val="tx1"/>
                </a:solidFill>
                <a:latin typeface="Ubuntu Mono" panose="020B0509030602030204" pitchFamily="49" charset="0"/>
                <a:ea typeface="+mn-ea"/>
                <a:cs typeface="+mn-cs"/>
              </a:rPr>
              <a:t>foreach</a:t>
            </a:r>
            <a:r>
              <a:rPr lang="en-US" sz="1200" kern="1200" dirty="0">
                <a:solidFill>
                  <a:schemeClr val="tx1"/>
                </a:solidFill>
                <a:latin typeface="Ubuntu Mono" panose="020B0509030602030204" pitchFamily="49" charset="0"/>
                <a:ea typeface="+mn-ea"/>
                <a:cs typeface="+mn-cs"/>
              </a:rPr>
              <a:t> ($column in $columns) { </a:t>
            </a:r>
          </a:p>
          <a:p>
            <a:r>
              <a:rPr lang="en-US" sz="1200" kern="1200" dirty="0">
                <a:solidFill>
                  <a:schemeClr val="tx1"/>
                </a:solidFill>
                <a:latin typeface="Ubuntu Mono" panose="020B0509030602030204" pitchFamily="49" charset="0"/>
                <a:ea typeface="+mn-ea"/>
                <a:cs typeface="+mn-cs"/>
              </a:rPr>
              <a:t>$null = $</a:t>
            </a:r>
            <a:r>
              <a:rPr lang="en-US" sz="1200" kern="1200" dirty="0" err="1">
                <a:solidFill>
                  <a:schemeClr val="tx1"/>
                </a:solidFill>
                <a:latin typeface="Ubuntu Mono" panose="020B0509030602030204" pitchFamily="49" charset="0"/>
                <a:ea typeface="+mn-ea"/>
                <a:cs typeface="+mn-cs"/>
              </a:rPr>
              <a:t>datatable.Columns.Add</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Start timer</a:t>
            </a:r>
          </a:p>
          <a:p>
            <a:r>
              <a:rPr lang="en-US" sz="1200" kern="1200" dirty="0">
                <a:solidFill>
                  <a:schemeClr val="tx1"/>
                </a:solidFill>
                <a:latin typeface="Ubuntu Mono" panose="020B0509030602030204" pitchFamily="49" charset="0"/>
                <a:ea typeface="+mn-ea"/>
                <a:cs typeface="+mn-cs"/>
              </a:rPr>
              <a:t>$time = [</a:t>
            </a:r>
            <a:r>
              <a:rPr lang="en-US" sz="1200" kern="1200" dirty="0" err="1">
                <a:solidFill>
                  <a:schemeClr val="tx1"/>
                </a:solidFill>
                <a:latin typeface="Ubuntu Mono" panose="020B0509030602030204" pitchFamily="49" charset="0"/>
                <a:ea typeface="+mn-ea"/>
                <a:cs typeface="+mn-cs"/>
              </a:rPr>
              <a:t>System.Diagnostics.Stopwatch</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StartNew</a:t>
            </a:r>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Open the text file from disk</a:t>
            </a:r>
          </a:p>
          <a:p>
            <a:r>
              <a:rPr lang="en-US" sz="1200" kern="1200" dirty="0">
                <a:solidFill>
                  <a:schemeClr val="tx1"/>
                </a:solidFill>
                <a:latin typeface="Ubuntu Mono" panose="020B0509030602030204" pitchFamily="49" charset="0"/>
                <a:ea typeface="+mn-ea"/>
                <a:cs typeface="+mn-cs"/>
              </a:rPr>
              <a:t>$reader = New-Object </a:t>
            </a:r>
            <a:r>
              <a:rPr lang="en-US" sz="1200" kern="1200" dirty="0" err="1">
                <a:solidFill>
                  <a:schemeClr val="tx1"/>
                </a:solidFill>
                <a:latin typeface="Ubuntu Mono" panose="020B0509030602030204" pitchFamily="49" charset="0"/>
                <a:ea typeface="+mn-ea"/>
                <a:cs typeface="+mn-cs"/>
              </a:rPr>
              <a:t>System.IO.StreamReader</a:t>
            </a:r>
            <a:r>
              <a:rPr lang="en-US" sz="1200" kern="1200" dirty="0">
                <a:solidFill>
                  <a:schemeClr val="tx1"/>
                </a:solidFill>
                <a:latin typeface="Ubuntu Mono" panose="020B0509030602030204" pitchFamily="49" charset="0"/>
                <a:ea typeface="+mn-ea"/>
                <a:cs typeface="+mn-cs"/>
              </a:rPr>
              <a:t>($csv)</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Process each line</a:t>
            </a:r>
          </a:p>
          <a:p>
            <a:r>
              <a:rPr lang="en-US" sz="1200" kern="1200" dirty="0">
                <a:solidFill>
                  <a:schemeClr val="tx1"/>
                </a:solidFill>
                <a:latin typeface="Ubuntu Mono" panose="020B0509030602030204" pitchFamily="49" charset="0"/>
                <a:ea typeface="+mn-ea"/>
                <a:cs typeface="+mn-cs"/>
              </a:rPr>
              <a:t>while (($line = $</a:t>
            </a:r>
            <a:r>
              <a:rPr lang="en-US" sz="1200" kern="1200" dirty="0" err="1">
                <a:solidFill>
                  <a:schemeClr val="tx1"/>
                </a:solidFill>
                <a:latin typeface="Ubuntu Mono" panose="020B0509030602030204" pitchFamily="49" charset="0"/>
                <a:ea typeface="+mn-ea"/>
                <a:cs typeface="+mn-cs"/>
              </a:rPr>
              <a:t>reader.ReadLine</a:t>
            </a:r>
            <a:r>
              <a:rPr lang="en-US" sz="1200" kern="1200" dirty="0">
                <a:solidFill>
                  <a:schemeClr val="tx1"/>
                </a:solidFill>
                <a:latin typeface="Ubuntu Mono" panose="020B0509030602030204" pitchFamily="49" charset="0"/>
                <a:ea typeface="+mn-ea"/>
                <a:cs typeface="+mn-cs"/>
              </a:rPr>
              <a:t>()) -ne $null -and ++$</a:t>
            </a:r>
            <a:r>
              <a:rPr lang="en-US" sz="1200" kern="1200" dirty="0" err="1">
                <a:solidFill>
                  <a:schemeClr val="tx1"/>
                </a:solidFill>
                <a:latin typeface="Ubuntu Mono" panose="020B0509030602030204" pitchFamily="49" charset="0"/>
                <a:ea typeface="+mn-ea"/>
                <a:cs typeface="+mn-cs"/>
              </a:rPr>
              <a:t>i</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Add row</a:t>
            </a:r>
          </a:p>
          <a:p>
            <a:r>
              <a:rPr lang="en-US" sz="1200" kern="1200" dirty="0">
                <a:solidFill>
                  <a:schemeClr val="tx1"/>
                </a:solidFill>
                <a:latin typeface="Ubuntu Mono" panose="020B0509030602030204" pitchFamily="49" charset="0"/>
                <a:ea typeface="+mn-ea"/>
                <a:cs typeface="+mn-cs"/>
              </a:rPr>
              <a:t>$null = $</a:t>
            </a:r>
            <a:r>
              <a:rPr lang="en-US" sz="1200" kern="1200" dirty="0" err="1">
                <a:solidFill>
                  <a:schemeClr val="tx1"/>
                </a:solidFill>
                <a:latin typeface="Ubuntu Mono" panose="020B0509030602030204" pitchFamily="49" charset="0"/>
                <a:ea typeface="+mn-ea"/>
                <a:cs typeface="+mn-cs"/>
              </a:rPr>
              <a:t>datatable.Rows.Add</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line.Split</a:t>
            </a:r>
            <a:r>
              <a:rPr lang="en-US" sz="1200" kern="1200" dirty="0">
                <a:solidFill>
                  <a:schemeClr val="tx1"/>
                </a:solidFill>
                <a:latin typeface="Ubuntu Mono" panose="020B0509030602030204" pitchFamily="49" charset="0"/>
                <a:ea typeface="+mn-ea"/>
                <a:cs typeface="+mn-cs"/>
              </a:rPr>
              <a:t>($delimiter))</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if the batch size is reached, </a:t>
            </a:r>
            <a:r>
              <a:rPr lang="en-US" sz="1200" kern="1200" dirty="0" err="1">
                <a:solidFill>
                  <a:schemeClr val="tx1"/>
                </a:solidFill>
                <a:latin typeface="Ubuntu Mono" panose="020B0509030602030204" pitchFamily="49" charset="0"/>
                <a:ea typeface="+mn-ea"/>
                <a:cs typeface="+mn-cs"/>
              </a:rPr>
              <a:t>WriteToServer</a:t>
            </a:r>
            <a:r>
              <a:rPr lang="en-US" sz="1200" kern="1200" dirty="0">
                <a:solidFill>
                  <a:schemeClr val="tx1"/>
                </a:solidFill>
                <a:latin typeface="Ubuntu Mono" panose="020B0509030602030204" pitchFamily="49" charset="0"/>
                <a:ea typeface="+mn-ea"/>
                <a:cs typeface="+mn-cs"/>
              </a:rPr>
              <a:t>, then clear </a:t>
            </a:r>
            <a:r>
              <a:rPr lang="en-US" sz="1200" kern="1200" dirty="0" err="1">
                <a:solidFill>
                  <a:schemeClr val="tx1"/>
                </a:solidFill>
                <a:latin typeface="Ubuntu Mono" panose="020B0509030602030204" pitchFamily="49" charset="0"/>
                <a:ea typeface="+mn-ea"/>
                <a:cs typeface="+mn-cs"/>
              </a:rPr>
              <a:t>datatable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if ($</a:t>
            </a:r>
            <a:r>
              <a:rPr lang="en-US" sz="1200" kern="1200" dirty="0" err="1">
                <a:solidFill>
                  <a:schemeClr val="tx1"/>
                </a:solidFill>
                <a:latin typeface="Ubuntu Mono" panose="020B0509030602030204" pitchFamily="49" charset="0"/>
                <a:ea typeface="+mn-ea"/>
                <a:cs typeface="+mn-cs"/>
              </a:rPr>
              <a:t>datatable.rows.count</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batchsize</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eq</a:t>
            </a:r>
            <a:r>
              <a:rPr lang="en-US" sz="1200" kern="1200" dirty="0">
                <a:solidFill>
                  <a:schemeClr val="tx1"/>
                </a:solidFill>
                <a:latin typeface="Ubuntu Mono" panose="020B0509030602030204" pitchFamily="49" charset="0"/>
                <a:ea typeface="+mn-ea"/>
                <a:cs typeface="+mn-cs"/>
              </a:rPr>
              <a:t> 0)</a:t>
            </a:r>
          </a:p>
          <a:p>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bulkCopy.WriteToServer</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datatable</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datatable.Clear</a:t>
            </a:r>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rowsec</a:t>
            </a:r>
            <a:r>
              <a:rPr lang="en-US" sz="1200" kern="1200" dirty="0">
                <a:solidFill>
                  <a:schemeClr val="tx1"/>
                </a:solidFill>
                <a:latin typeface="Ubuntu Mono" panose="020B0509030602030204" pitchFamily="49" charset="0"/>
                <a:ea typeface="+mn-ea"/>
                <a:cs typeface="+mn-cs"/>
              </a:rPr>
              <a:t> = "{0:N0}" -f [</a:t>
            </a:r>
            <a:r>
              <a:rPr lang="en-US" sz="1200" kern="1200" dirty="0" err="1">
                <a:solidFill>
                  <a:schemeClr val="tx1"/>
                </a:solidFill>
                <a:latin typeface="Ubuntu Mono" panose="020B0509030602030204" pitchFamily="49" charset="0"/>
                <a:ea typeface="+mn-ea"/>
                <a:cs typeface="+mn-cs"/>
              </a:rPr>
              <a:t>int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i</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time.Elapsed.TotalSeconds</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$secs ="{0:N2}" -f $</a:t>
            </a:r>
            <a:r>
              <a:rPr lang="en-US" sz="1200" kern="1200" dirty="0" err="1">
                <a:solidFill>
                  <a:schemeClr val="tx1"/>
                </a:solidFill>
                <a:latin typeface="Ubuntu Mono" panose="020B0509030602030204" pitchFamily="49" charset="0"/>
                <a:ea typeface="+mn-ea"/>
                <a:cs typeface="+mn-cs"/>
              </a:rPr>
              <a:t>time.Elapsed.TotalSeconds</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Write-Output "$</a:t>
            </a:r>
            <a:r>
              <a:rPr lang="en-US" sz="1200" kern="1200" dirty="0" err="1">
                <a:solidFill>
                  <a:schemeClr val="tx1"/>
                </a:solidFill>
                <a:latin typeface="Ubuntu Mono" panose="020B0509030602030204" pitchFamily="49" charset="0"/>
                <a:ea typeface="+mn-ea"/>
                <a:cs typeface="+mn-cs"/>
              </a:rPr>
              <a:t>i</a:t>
            </a:r>
            <a:r>
              <a:rPr lang="en-US" sz="1200" kern="1200" dirty="0">
                <a:solidFill>
                  <a:schemeClr val="tx1"/>
                </a:solidFill>
                <a:latin typeface="Ubuntu Mono" panose="020B0509030602030204" pitchFamily="49" charset="0"/>
                <a:ea typeface="+mn-ea"/>
                <a:cs typeface="+mn-cs"/>
              </a:rPr>
              <a:t> rows written in $secs seconds ($</a:t>
            </a:r>
            <a:r>
              <a:rPr lang="en-US" sz="1200" kern="1200" dirty="0" err="1">
                <a:solidFill>
                  <a:schemeClr val="tx1"/>
                </a:solidFill>
                <a:latin typeface="Ubuntu Mono" panose="020B0509030602030204" pitchFamily="49" charset="0"/>
                <a:ea typeface="+mn-ea"/>
                <a:cs typeface="+mn-cs"/>
              </a:rPr>
              <a:t>rowsec</a:t>
            </a:r>
            <a:r>
              <a:rPr lang="en-US" sz="1200" kern="1200" dirty="0">
                <a:solidFill>
                  <a:schemeClr val="tx1"/>
                </a:solidFill>
                <a:latin typeface="Ubuntu Mono" panose="020B0509030602030204" pitchFamily="49" charset="0"/>
                <a:ea typeface="+mn-ea"/>
                <a:cs typeface="+mn-cs"/>
              </a:rPr>
              <a:t> rows/sec)"</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Close the file</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reader.Close</a:t>
            </a:r>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End timer</a:t>
            </a:r>
          </a:p>
          <a:p>
            <a:r>
              <a:rPr lang="en-US" sz="1200" kern="1200" dirty="0">
                <a:solidFill>
                  <a:schemeClr val="tx1"/>
                </a:solidFill>
                <a:latin typeface="Ubuntu Mono" panose="020B0509030602030204" pitchFamily="49" charset="0"/>
                <a:ea typeface="+mn-ea"/>
                <a:cs typeface="+mn-cs"/>
              </a:rPr>
              <a:t>$secs = $</a:t>
            </a:r>
            <a:r>
              <a:rPr lang="en-US" sz="1200" kern="1200" dirty="0" err="1">
                <a:solidFill>
                  <a:schemeClr val="tx1"/>
                </a:solidFill>
                <a:latin typeface="Ubuntu Mono" panose="020B0509030602030204" pitchFamily="49" charset="0"/>
                <a:ea typeface="+mn-ea"/>
                <a:cs typeface="+mn-cs"/>
              </a:rPr>
              <a:t>time.Elapsed.TotalSeconds</a:t>
            </a:r>
            <a:endParaRPr lang="en-US" sz="1200" kern="1200" dirty="0">
              <a:solidFill>
                <a:schemeClr val="tx1"/>
              </a:solidFill>
              <a:latin typeface="Ubuntu Mono" panose="020B0509030602030204" pitchFamily="49" charset="0"/>
              <a:ea typeface="+mn-ea"/>
              <a:cs typeface="+mn-cs"/>
            </a:endParaRP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Done! Format output then display</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totalrows</a:t>
            </a:r>
            <a:r>
              <a:rPr lang="en-US" sz="1200" kern="1200" dirty="0">
                <a:solidFill>
                  <a:schemeClr val="tx1"/>
                </a:solidFill>
                <a:latin typeface="Ubuntu Mono" panose="020B0509030602030204" pitchFamily="49" charset="0"/>
                <a:ea typeface="+mn-ea"/>
                <a:cs typeface="+mn-cs"/>
              </a:rPr>
              <a:t> = 1000000</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rs</a:t>
            </a:r>
            <a:r>
              <a:rPr lang="en-US" sz="1200" kern="1200" dirty="0">
                <a:solidFill>
                  <a:schemeClr val="tx1"/>
                </a:solidFill>
                <a:latin typeface="Ubuntu Mono" panose="020B0509030602030204" pitchFamily="49" charset="0"/>
                <a:ea typeface="+mn-ea"/>
                <a:cs typeface="+mn-cs"/>
              </a:rPr>
              <a:t> = "{0:N0}" -f [</a:t>
            </a:r>
            <a:r>
              <a:rPr lang="en-US" sz="1200" kern="1200" dirty="0" err="1">
                <a:solidFill>
                  <a:schemeClr val="tx1"/>
                </a:solidFill>
                <a:latin typeface="Ubuntu Mono" panose="020B0509030602030204" pitchFamily="49" charset="0"/>
                <a:ea typeface="+mn-ea"/>
                <a:cs typeface="+mn-cs"/>
              </a:rPr>
              <a:t>int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totalrows</a:t>
            </a:r>
            <a:r>
              <a:rPr lang="en-US" sz="1200" kern="1200" dirty="0">
                <a:solidFill>
                  <a:schemeClr val="tx1"/>
                </a:solidFill>
                <a:latin typeface="Ubuntu Mono" panose="020B0509030602030204" pitchFamily="49" charset="0"/>
                <a:ea typeface="+mn-ea"/>
                <a:cs typeface="+mn-cs"/>
              </a:rPr>
              <a:t> / $secs)</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rm</a:t>
            </a:r>
            <a:r>
              <a:rPr lang="en-US" sz="1200" kern="1200" dirty="0">
                <a:solidFill>
                  <a:schemeClr val="tx1"/>
                </a:solidFill>
                <a:latin typeface="Ubuntu Mono" panose="020B0509030602030204" pitchFamily="49" charset="0"/>
                <a:ea typeface="+mn-ea"/>
                <a:cs typeface="+mn-cs"/>
              </a:rPr>
              <a:t> = "{0:N0}" -f [</a:t>
            </a:r>
            <a:r>
              <a:rPr lang="en-US" sz="1200" kern="1200" dirty="0" err="1">
                <a:solidFill>
                  <a:schemeClr val="tx1"/>
                </a:solidFill>
                <a:latin typeface="Ubuntu Mono" panose="020B0509030602030204" pitchFamily="49" charset="0"/>
                <a:ea typeface="+mn-ea"/>
                <a:cs typeface="+mn-cs"/>
              </a:rPr>
              <a:t>int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totalrows</a:t>
            </a:r>
            <a:r>
              <a:rPr lang="en-US" sz="1200" kern="1200" dirty="0">
                <a:solidFill>
                  <a:schemeClr val="tx1"/>
                </a:solidFill>
                <a:latin typeface="Ubuntu Mono" panose="020B0509030602030204" pitchFamily="49" charset="0"/>
                <a:ea typeface="+mn-ea"/>
                <a:cs typeface="+mn-cs"/>
              </a:rPr>
              <a:t> / $secs * 60)</a:t>
            </a:r>
          </a:p>
          <a:p>
            <a:r>
              <a:rPr lang="en-US" sz="1200" kern="1200" dirty="0">
                <a:solidFill>
                  <a:schemeClr val="tx1"/>
                </a:solidFill>
                <a:latin typeface="Ubuntu Mono" panose="020B0509030602030204" pitchFamily="49" charset="0"/>
                <a:ea typeface="+mn-ea"/>
                <a:cs typeface="+mn-cs"/>
              </a:rPr>
              <a:t>$mill = "{0:N0}" -f $</a:t>
            </a:r>
            <a:r>
              <a:rPr lang="en-US" sz="1200" kern="1200" dirty="0" err="1">
                <a:solidFill>
                  <a:schemeClr val="tx1"/>
                </a:solidFill>
                <a:latin typeface="Ubuntu Mono" panose="020B0509030602030204" pitchFamily="49" charset="0"/>
                <a:ea typeface="+mn-ea"/>
                <a:cs typeface="+mn-cs"/>
              </a:rPr>
              <a:t>totalrows</a:t>
            </a:r>
            <a:endParaRPr lang="en-US" sz="1200" kern="1200" dirty="0">
              <a:solidFill>
                <a:schemeClr val="tx1"/>
              </a:solidFill>
              <a:latin typeface="Ubuntu Mono" panose="020B0509030602030204" pitchFamily="49" charset="0"/>
              <a:ea typeface="+mn-ea"/>
              <a:cs typeface="+mn-cs"/>
            </a:endParaRP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Write-Output "$mill rows imported in $([math]::round($secs,2)) seconds ($</a:t>
            </a:r>
            <a:r>
              <a:rPr lang="en-US" sz="1200" kern="1200" dirty="0" err="1">
                <a:solidFill>
                  <a:schemeClr val="tx1"/>
                </a:solidFill>
                <a:latin typeface="Ubuntu Mono" panose="020B0509030602030204" pitchFamily="49" charset="0"/>
                <a:ea typeface="+mn-ea"/>
                <a:cs typeface="+mn-cs"/>
              </a:rPr>
              <a:t>rs</a:t>
            </a:r>
            <a:r>
              <a:rPr lang="en-US" sz="1200" kern="1200" dirty="0">
                <a:solidFill>
                  <a:schemeClr val="tx1"/>
                </a:solidFill>
                <a:latin typeface="Ubuntu Mono" panose="020B0509030602030204" pitchFamily="49" charset="0"/>
                <a:ea typeface="+mn-ea"/>
                <a:cs typeface="+mn-cs"/>
              </a:rPr>
              <a:t> rows/sec and $</a:t>
            </a:r>
            <a:r>
              <a:rPr lang="en-US" sz="1200" kern="1200" dirty="0" err="1">
                <a:solidFill>
                  <a:schemeClr val="tx1"/>
                </a:solidFill>
                <a:latin typeface="Ubuntu Mono" panose="020B0509030602030204" pitchFamily="49" charset="0"/>
                <a:ea typeface="+mn-ea"/>
                <a:cs typeface="+mn-cs"/>
              </a:rPr>
              <a:t>rm</a:t>
            </a:r>
            <a:r>
              <a:rPr lang="en-US" sz="1200" kern="1200" dirty="0">
                <a:solidFill>
                  <a:schemeClr val="tx1"/>
                </a:solidFill>
                <a:latin typeface="Ubuntu Mono" panose="020B0509030602030204" pitchFamily="49" charset="0"/>
                <a:ea typeface="+mn-ea"/>
                <a:cs typeface="+mn-cs"/>
              </a:rPr>
              <a:t> rows/min)"</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24</a:t>
            </a:fld>
            <a:endParaRPr lang="de-DE"/>
          </a:p>
        </p:txBody>
      </p:sp>
    </p:spTree>
    <p:extLst>
      <p:ext uri="{BB962C8B-B14F-4D97-AF65-F5344CB8AC3E}">
        <p14:creationId xmlns:p14="http://schemas.microsoft.com/office/powerpoint/2010/main" val="2285213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25</a:t>
            </a:fld>
            <a:endParaRPr lang="de-DE"/>
          </a:p>
        </p:txBody>
      </p:sp>
    </p:spTree>
    <p:extLst>
      <p:ext uri="{BB962C8B-B14F-4D97-AF65-F5344CB8AC3E}">
        <p14:creationId xmlns:p14="http://schemas.microsoft.com/office/powerpoint/2010/main" val="28348489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SQL developers, we’re told about this often, but it was amazing to see it in practice.</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26</a:t>
            </a:fld>
            <a:endParaRPr lang="de-DE"/>
          </a:p>
        </p:txBody>
      </p:sp>
    </p:spTree>
    <p:extLst>
      <p:ext uri="{BB962C8B-B14F-4D97-AF65-F5344CB8AC3E}">
        <p14:creationId xmlns:p14="http://schemas.microsoft.com/office/powerpoint/2010/main" val="3853940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TABLE Locations (</a:t>
            </a:r>
          </a:p>
          <a:p>
            <a:r>
              <a:rPr lang="en-US" dirty="0"/>
              <a:t>	[</a:t>
            </a:r>
            <a:r>
              <a:rPr lang="en-US" dirty="0" err="1"/>
              <a:t>GeoNameId</a:t>
            </a:r>
            <a:r>
              <a:rPr lang="en-US" dirty="0"/>
              <a:t>] [</a:t>
            </a:r>
            <a:r>
              <a:rPr lang="en-US" dirty="0" err="1"/>
              <a:t>int</a:t>
            </a:r>
            <a:r>
              <a:rPr lang="en-US" dirty="0"/>
              <a:t>],</a:t>
            </a:r>
          </a:p>
          <a:p>
            <a:r>
              <a:rPr lang="en-US" dirty="0"/>
              <a:t>	[Name] [</a:t>
            </a:r>
            <a:r>
              <a:rPr lang="en-US" dirty="0" err="1"/>
              <a:t>nvarchar</a:t>
            </a:r>
            <a:r>
              <a:rPr lang="en-US" dirty="0"/>
              <a:t>](200),</a:t>
            </a:r>
          </a:p>
          <a:p>
            <a:r>
              <a:rPr lang="en-US" dirty="0"/>
              <a:t>	[</a:t>
            </a:r>
            <a:r>
              <a:rPr lang="en-US" dirty="0" err="1"/>
              <a:t>AsciiName</a:t>
            </a:r>
            <a:r>
              <a:rPr lang="en-US" dirty="0"/>
              <a:t>] [</a:t>
            </a:r>
            <a:r>
              <a:rPr lang="en-US" dirty="0" err="1"/>
              <a:t>nvarchar</a:t>
            </a:r>
            <a:r>
              <a:rPr lang="en-US" dirty="0"/>
              <a:t>](200),</a:t>
            </a:r>
          </a:p>
          <a:p>
            <a:r>
              <a:rPr lang="en-US" dirty="0"/>
              <a:t>	[</a:t>
            </a:r>
            <a:r>
              <a:rPr lang="en-US" dirty="0" err="1"/>
              <a:t>AlternateNames</a:t>
            </a:r>
            <a:r>
              <a:rPr lang="en-US" dirty="0"/>
              <a:t>] [</a:t>
            </a:r>
            <a:r>
              <a:rPr lang="en-US" dirty="0" err="1"/>
              <a:t>nvarchar</a:t>
            </a:r>
            <a:r>
              <a:rPr lang="en-US" dirty="0"/>
              <a:t>](max),</a:t>
            </a:r>
          </a:p>
          <a:p>
            <a:r>
              <a:rPr lang="en-US" dirty="0"/>
              <a:t>	[Latitude] [float],</a:t>
            </a:r>
          </a:p>
          <a:p>
            <a:r>
              <a:rPr lang="en-US" dirty="0"/>
              <a:t>	[Longitude] [float],</a:t>
            </a:r>
          </a:p>
          <a:p>
            <a:r>
              <a:rPr lang="en-US" dirty="0"/>
              <a:t>	[</a:t>
            </a:r>
            <a:r>
              <a:rPr lang="en-US" dirty="0" err="1"/>
              <a:t>FeatureClass</a:t>
            </a:r>
            <a:r>
              <a:rPr lang="en-US" dirty="0"/>
              <a:t>] [char](1),</a:t>
            </a:r>
          </a:p>
          <a:p>
            <a:r>
              <a:rPr lang="en-US" dirty="0"/>
              <a:t>	[</a:t>
            </a:r>
            <a:r>
              <a:rPr lang="en-US" dirty="0" err="1"/>
              <a:t>FeatureCode</a:t>
            </a:r>
            <a:r>
              <a:rPr lang="en-US" dirty="0"/>
              <a:t>] [varchar](10),</a:t>
            </a:r>
          </a:p>
          <a:p>
            <a:r>
              <a:rPr lang="en-US" dirty="0"/>
              <a:t>	[</a:t>
            </a:r>
            <a:r>
              <a:rPr lang="en-US" dirty="0" err="1"/>
              <a:t>CountryCode</a:t>
            </a:r>
            <a:r>
              <a:rPr lang="en-US" dirty="0"/>
              <a:t>] [char](2),</a:t>
            </a:r>
          </a:p>
          <a:p>
            <a:r>
              <a:rPr lang="en-US" dirty="0"/>
              <a:t>	[Cc2] [varchar](255),</a:t>
            </a:r>
          </a:p>
          <a:p>
            <a:r>
              <a:rPr lang="en-US" dirty="0"/>
              <a:t>	[Admin1Code] [varchar](20),</a:t>
            </a:r>
          </a:p>
          <a:p>
            <a:r>
              <a:rPr lang="en-US" dirty="0"/>
              <a:t>	[Admin2Code] [varchar](80),</a:t>
            </a:r>
          </a:p>
          <a:p>
            <a:r>
              <a:rPr lang="en-US" dirty="0"/>
              <a:t>	[Admin3Code] [varchar](20),</a:t>
            </a:r>
          </a:p>
          <a:p>
            <a:r>
              <a:rPr lang="en-US" dirty="0"/>
              <a:t>	[Admin4Code] [varchar](20),</a:t>
            </a:r>
          </a:p>
          <a:p>
            <a:r>
              <a:rPr lang="en-US" dirty="0"/>
              <a:t>	[Population] [</a:t>
            </a:r>
            <a:r>
              <a:rPr lang="en-US" dirty="0" err="1"/>
              <a:t>bigint</a:t>
            </a:r>
            <a:r>
              <a:rPr lang="en-US" dirty="0"/>
              <a:t>],</a:t>
            </a:r>
          </a:p>
          <a:p>
            <a:r>
              <a:rPr lang="en-US" dirty="0"/>
              <a:t>	[Elevation] [varchar](255),</a:t>
            </a:r>
          </a:p>
          <a:p>
            <a:r>
              <a:rPr lang="en-US" dirty="0"/>
              <a:t>	[Dem] [</a:t>
            </a:r>
            <a:r>
              <a:rPr lang="en-US" dirty="0" err="1"/>
              <a:t>int</a:t>
            </a:r>
            <a:r>
              <a:rPr lang="en-US" dirty="0"/>
              <a:t>],</a:t>
            </a:r>
          </a:p>
          <a:p>
            <a:r>
              <a:rPr lang="en-US" dirty="0"/>
              <a:t>	[</a:t>
            </a:r>
            <a:r>
              <a:rPr lang="en-US" dirty="0" err="1"/>
              <a:t>Timezone</a:t>
            </a:r>
            <a:r>
              <a:rPr lang="en-US" dirty="0"/>
              <a:t>] [varchar](40),</a:t>
            </a:r>
          </a:p>
          <a:p>
            <a:r>
              <a:rPr lang="en-US" dirty="0"/>
              <a:t>	[</a:t>
            </a:r>
            <a:r>
              <a:rPr lang="en-US" dirty="0" err="1"/>
              <a:t>ModificationDate</a:t>
            </a:r>
            <a:r>
              <a:rPr lang="en-US" dirty="0"/>
              <a:t>] [</a:t>
            </a:r>
            <a:r>
              <a:rPr lang="en-US" dirty="0" err="1"/>
              <a:t>smalldatetime</a:t>
            </a:r>
            <a:r>
              <a:rPr lang="en-US" dirty="0"/>
              <a:t>]</a:t>
            </a:r>
          </a:p>
          <a:p>
            <a:r>
              <a:rPr lang="en-US" dirty="0"/>
              <a:t>)</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27</a:t>
            </a:fld>
            <a:endParaRPr lang="de-DE"/>
          </a:p>
        </p:txBody>
      </p:sp>
    </p:spTree>
    <p:extLst>
      <p:ext uri="{BB962C8B-B14F-4D97-AF65-F5344CB8AC3E}">
        <p14:creationId xmlns:p14="http://schemas.microsoft.com/office/powerpoint/2010/main" val="2335730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geonames</a:t>
            </a:r>
            <a:r>
              <a:rPr lang="en-US" dirty="0"/>
              <a:t> dataset</a:t>
            </a:r>
            <a:r>
              <a:rPr lang="en-US" baseline="0" dirty="0"/>
              <a:t> required varchar(MAX), so I changed the dataset to be larger (150MB vs 120MB) customer dataset that allowed for smaller data types.</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28</a:t>
            </a:fld>
            <a:endParaRPr lang="de-DE"/>
          </a:p>
        </p:txBody>
      </p:sp>
    </p:spTree>
    <p:extLst>
      <p:ext uri="{BB962C8B-B14F-4D97-AF65-F5344CB8AC3E}">
        <p14:creationId xmlns:p14="http://schemas.microsoft.com/office/powerpoint/2010/main" val="1154533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Remember how I said earlier it was nothing to write home about?</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29</a:t>
            </a:fld>
            <a:endParaRPr lang="de-DE"/>
          </a:p>
        </p:txBody>
      </p:sp>
    </p:spTree>
    <p:extLst>
      <p:ext uri="{BB962C8B-B14F-4D97-AF65-F5344CB8AC3E}">
        <p14:creationId xmlns:p14="http://schemas.microsoft.com/office/powerpoint/2010/main" val="334733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slide deck is intended to be as useful as possible, even if you were not at the session. </a:t>
            </a:r>
            <a:r>
              <a:rPr lang="en-US" dirty="0"/>
              <a:t>Most slides have a comprehensive notes</a:t>
            </a:r>
            <a:r>
              <a:rPr lang="en-US" baseline="0" dirty="0"/>
              <a:t> section.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If you missed this on the first slide, and the fonts do not install automatically for you, please take the time to download it or the deck will be distractingly ugly. The Ubuntu font is free and is used within all PsConf.eu slide decks. The Font Awesome font is also free (and awesome.)</a:t>
            </a:r>
          </a:p>
          <a:p>
            <a:endParaRPr lang="en-US" baseline="0" dirty="0"/>
          </a:p>
          <a:p>
            <a:r>
              <a:rPr lang="en-US" baseline="0" dirty="0"/>
              <a:t>http://font.ubuntu.com/</a:t>
            </a:r>
          </a:p>
          <a:p>
            <a:r>
              <a:rPr lang="en-US" baseline="0" dirty="0"/>
              <a:t>https://fortawesome.github.io/Font-Awesome/</a:t>
            </a:r>
          </a:p>
          <a:p>
            <a:endParaRPr lang="en-US" baseline="0" dirty="0"/>
          </a:p>
          <a:p>
            <a:endParaRPr lang="en-US" baseline="0" dirty="0"/>
          </a:p>
          <a:p>
            <a:r>
              <a:rPr lang="en-US" baseline="0" dirty="0"/>
              <a:t>Enjoy!</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a:t>
            </a:fld>
            <a:endParaRPr lang="de-DE"/>
          </a:p>
        </p:txBody>
      </p:sp>
    </p:spTree>
    <p:extLst>
      <p:ext uri="{BB962C8B-B14F-4D97-AF65-F5344CB8AC3E}">
        <p14:creationId xmlns:p14="http://schemas.microsoft.com/office/powerpoint/2010/main" val="3936396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a:t>Snover’s</a:t>
            </a:r>
            <a:r>
              <a:rPr lang="en-US" dirty="0"/>
              <a:t> looking! Time to do better ;)</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30</a:t>
            </a:fld>
            <a:endParaRPr lang="de-DE"/>
          </a:p>
        </p:txBody>
      </p:sp>
    </p:spTree>
    <p:extLst>
      <p:ext uri="{BB962C8B-B14F-4D97-AF65-F5344CB8AC3E}">
        <p14:creationId xmlns:p14="http://schemas.microsoft.com/office/powerpoint/2010/main" val="2095718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rgbClr val="FFFFFF"/>
                </a:solidFill>
              </a:defRPr>
            </a:pPr>
            <a:r>
              <a:rPr lang="en-US" dirty="0"/>
              <a:t>This presentation was originally named “My</a:t>
            </a:r>
            <a:r>
              <a:rPr lang="en-US" baseline="0" dirty="0"/>
              <a:t> Journey to 90,000 rows a second”</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31</a:t>
            </a:fld>
            <a:endParaRPr lang="de-DE"/>
          </a:p>
        </p:txBody>
      </p:sp>
    </p:spTree>
    <p:extLst>
      <p:ext uri="{BB962C8B-B14F-4D97-AF65-F5344CB8AC3E}">
        <p14:creationId xmlns:p14="http://schemas.microsoft.com/office/powerpoint/2010/main" val="4182981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rgbClr val="FFFFFF"/>
                </a:solidFill>
              </a:defRPr>
            </a:pPr>
            <a:r>
              <a:rPr lang="en-US" dirty="0"/>
              <a:t>Noticed it only ever hit 25% CPU.</a:t>
            </a:r>
            <a:r>
              <a:rPr lang="en-US" baseline="0" dirty="0"/>
              <a:t> </a:t>
            </a:r>
            <a:r>
              <a:rPr lang="en-US" dirty="0"/>
              <a:t>By default, PowerShell uses multiple processors, but is not multi-threaded.</a:t>
            </a:r>
          </a:p>
          <a:p>
            <a:pPr>
              <a:defRPr>
                <a:solidFill>
                  <a:srgbClr val="FFFFFF"/>
                </a:solidFill>
              </a:defRPr>
            </a:pPr>
            <a:r>
              <a:rPr lang="en-US" dirty="0"/>
              <a:t>“When using </a:t>
            </a:r>
            <a:r>
              <a:rPr lang="en-US" dirty="0" err="1"/>
              <a:t>Runspaces</a:t>
            </a:r>
            <a:r>
              <a:rPr lang="en-US" dirty="0"/>
              <a:t>, you are creating a new thread on the existing PowerShell.exe host.” ~ </a:t>
            </a:r>
            <a:r>
              <a:rPr lang="en-US" dirty="0" err="1"/>
              <a:t>Boe</a:t>
            </a:r>
            <a:r>
              <a:rPr lang="en-US" baseline="0" dirty="0"/>
              <a:t> </a:t>
            </a:r>
            <a:r>
              <a:rPr lang="en-US" baseline="0" dirty="0" err="1"/>
              <a:t>Prox</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32</a:t>
            </a:fld>
            <a:endParaRPr lang="de-DE"/>
          </a:p>
        </p:txBody>
      </p:sp>
    </p:spTree>
    <p:extLst>
      <p:ext uri="{BB962C8B-B14F-4D97-AF65-F5344CB8AC3E}">
        <p14:creationId xmlns:p14="http://schemas.microsoft.com/office/powerpoint/2010/main" val="217622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Runspaces</a:t>
            </a:r>
            <a:r>
              <a:rPr lang="en-US" baseline="0" dirty="0"/>
              <a:t> were initially challenging for me to understand but the payoff has been AMAZING!</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33</a:t>
            </a:fld>
            <a:endParaRPr lang="de-DE"/>
          </a:p>
        </p:txBody>
      </p:sp>
    </p:spTree>
    <p:extLst>
      <p:ext uri="{BB962C8B-B14F-4D97-AF65-F5344CB8AC3E}">
        <p14:creationId xmlns:p14="http://schemas.microsoft.com/office/powerpoint/2010/main" val="2613830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tried my best to get this down to a reasonable number</a:t>
            </a:r>
            <a:r>
              <a:rPr lang="en-US" baseline="0" dirty="0"/>
              <a:t> like 3, but it’s impossible. </a:t>
            </a:r>
            <a:r>
              <a:rPr lang="en-US" baseline="0" dirty="0" err="1"/>
              <a:t>Runspaces</a:t>
            </a:r>
            <a:r>
              <a:rPr lang="en-US" baseline="0" dirty="0"/>
              <a:t> were initially challenging for me to understand but the payoff has been AMAZING!</a:t>
            </a:r>
          </a:p>
          <a:p>
            <a:endParaRPr lang="en-US" dirty="0"/>
          </a:p>
          <a:p>
            <a:r>
              <a:rPr lang="en-US" dirty="0" err="1"/>
              <a:t>Runspace</a:t>
            </a:r>
            <a:r>
              <a:rPr lang="en-US" dirty="0"/>
              <a:t> pools:</a:t>
            </a:r>
          </a:p>
          <a:p>
            <a:pPr marL="228600" indent="-228600">
              <a:buAutoNum type="arabicPeriod"/>
            </a:pPr>
            <a:r>
              <a:rPr lang="en-US" baseline="0" dirty="0"/>
              <a:t>Maintain</a:t>
            </a:r>
            <a:r>
              <a:rPr lang="en-US" dirty="0"/>
              <a:t> a group of </a:t>
            </a:r>
            <a:r>
              <a:rPr lang="en-US" dirty="0" err="1"/>
              <a:t>runspaces</a:t>
            </a:r>
            <a:r>
              <a:rPr lang="en-US" dirty="0"/>
              <a:t> that have the same characteristics </a:t>
            </a:r>
          </a:p>
          <a:p>
            <a:pPr marL="228600" indent="-228600">
              <a:buAutoNum type="arabicPeriod"/>
            </a:pPr>
            <a:r>
              <a:rPr lang="en-US" dirty="0"/>
              <a:t>Can be opened and closed on an as-needed basis</a:t>
            </a:r>
          </a:p>
          <a:p>
            <a:pPr marL="228600" indent="-228600">
              <a:buAutoNum type="arabicPeriod"/>
            </a:pPr>
            <a:r>
              <a:rPr lang="en-US" dirty="0"/>
              <a:t>Can be used to execute multiple commands concurrently, with each command invoked in a different </a:t>
            </a:r>
            <a:r>
              <a:rPr lang="en-US" dirty="0" err="1"/>
              <a:t>runspace</a:t>
            </a:r>
            <a:r>
              <a:rPr lang="en-US" dirty="0"/>
              <a:t>.</a:t>
            </a:r>
          </a:p>
          <a:p>
            <a:pPr marL="228600" indent="-228600">
              <a:buAutoNum type="arabicPeriod"/>
            </a:pPr>
            <a:endParaRPr lang="en-US" dirty="0"/>
          </a:p>
          <a:p>
            <a:pPr marL="0" indent="0">
              <a:buNone/>
            </a:pPr>
            <a:r>
              <a:rPr lang="en-US" dirty="0"/>
              <a:t>https://technet.microsoft.com/en-us/system.management.automation.runspaces.runspacepool</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34</a:t>
            </a:fld>
            <a:endParaRPr lang="de-DE"/>
          </a:p>
        </p:txBody>
      </p:sp>
    </p:spTree>
    <p:extLst>
      <p:ext uri="{BB962C8B-B14F-4D97-AF65-F5344CB8AC3E}">
        <p14:creationId xmlns:p14="http://schemas.microsoft.com/office/powerpoint/2010/main" val="777392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6-runspace-concept.ps1</a:t>
            </a:r>
            <a:r>
              <a:rPr lang="en-US" baseline="0" dirty="0"/>
              <a:t> </a:t>
            </a:r>
            <a:r>
              <a:rPr lang="en-US" dirty="0"/>
              <a:t>#&gt;</a:t>
            </a:r>
          </a:p>
          <a:p>
            <a:r>
              <a:rPr lang="en-US" dirty="0"/>
              <a:t># STEP 1: Create and open </a:t>
            </a:r>
            <a:r>
              <a:rPr lang="en-US" dirty="0" err="1"/>
              <a:t>runspace</a:t>
            </a:r>
            <a:r>
              <a:rPr lang="en-US" dirty="0"/>
              <a:t> pool, setup </a:t>
            </a:r>
            <a:r>
              <a:rPr lang="en-US" dirty="0" err="1"/>
              <a:t>runspaces</a:t>
            </a:r>
            <a:r>
              <a:rPr lang="en-US" dirty="0"/>
              <a:t> array</a:t>
            </a:r>
          </a:p>
          <a:p>
            <a:r>
              <a:rPr lang="en-US" dirty="0"/>
              <a:t>$pool = [</a:t>
            </a:r>
            <a:r>
              <a:rPr lang="en-US" dirty="0" err="1"/>
              <a:t>RunspaceFactory</a:t>
            </a:r>
            <a:r>
              <a:rPr lang="en-US" dirty="0"/>
              <a:t>]::</a:t>
            </a:r>
            <a:r>
              <a:rPr lang="en-US" dirty="0" err="1"/>
              <a:t>CreateRunspacePool</a:t>
            </a:r>
            <a:r>
              <a:rPr lang="en-US" dirty="0"/>
              <a:t>(1,5)</a:t>
            </a:r>
          </a:p>
          <a:p>
            <a:r>
              <a:rPr lang="en-US" dirty="0"/>
              <a:t>$</a:t>
            </a:r>
            <a:r>
              <a:rPr lang="en-US" dirty="0" err="1"/>
              <a:t>pool.ApartmentState</a:t>
            </a:r>
            <a:r>
              <a:rPr lang="en-US" dirty="0"/>
              <a:t> = "MTA"</a:t>
            </a:r>
          </a:p>
          <a:p>
            <a:r>
              <a:rPr lang="en-US" dirty="0"/>
              <a:t>$</a:t>
            </a:r>
            <a:r>
              <a:rPr lang="en-US" dirty="0" err="1"/>
              <a:t>pool.Open</a:t>
            </a:r>
            <a:r>
              <a:rPr lang="en-US" dirty="0"/>
              <a:t>()</a:t>
            </a:r>
          </a:p>
          <a:p>
            <a:r>
              <a:rPr lang="en-US" dirty="0"/>
              <a:t>$</a:t>
            </a:r>
            <a:r>
              <a:rPr lang="en-US" dirty="0" err="1"/>
              <a:t>runspaces</a:t>
            </a:r>
            <a:r>
              <a:rPr lang="en-US" dirty="0"/>
              <a:t> = @()</a:t>
            </a:r>
          </a:p>
          <a:p>
            <a:r>
              <a:rPr lang="en-US" dirty="0"/>
              <a:t>	</a:t>
            </a:r>
          </a:p>
          <a:p>
            <a:r>
              <a:rPr lang="en-US" dirty="0"/>
              <a:t># STEP 2: Create reusable </a:t>
            </a:r>
            <a:r>
              <a:rPr lang="en-US" dirty="0" err="1"/>
              <a:t>scriptblock</a:t>
            </a:r>
            <a:r>
              <a:rPr lang="en-US" dirty="0"/>
              <a:t>. This is the workhorse of the </a:t>
            </a:r>
            <a:r>
              <a:rPr lang="en-US" dirty="0" err="1"/>
              <a:t>runspace</a:t>
            </a:r>
            <a:r>
              <a:rPr lang="en-US" dirty="0"/>
              <a:t>. Think of it as a function.</a:t>
            </a:r>
          </a:p>
          <a:p>
            <a:r>
              <a:rPr lang="en-US" dirty="0"/>
              <a:t>$</a:t>
            </a:r>
            <a:r>
              <a:rPr lang="en-US" dirty="0" err="1"/>
              <a:t>scriptblock</a:t>
            </a:r>
            <a:r>
              <a:rPr lang="en-US" dirty="0"/>
              <a:t> = {</a:t>
            </a:r>
          </a:p>
          <a:p>
            <a:r>
              <a:rPr lang="en-US" dirty="0"/>
              <a:t>	</a:t>
            </a:r>
            <a:r>
              <a:rPr lang="en-US" dirty="0" err="1"/>
              <a:t>Param</a:t>
            </a:r>
            <a:r>
              <a:rPr lang="en-US" dirty="0"/>
              <a:t> (</a:t>
            </a:r>
          </a:p>
          <a:p>
            <a:r>
              <a:rPr lang="en-US" dirty="0"/>
              <a:t>	[string]$</a:t>
            </a:r>
            <a:r>
              <a:rPr lang="en-US" dirty="0" err="1"/>
              <a:t>connectionString</a:t>
            </a:r>
            <a:r>
              <a:rPr lang="en-US" dirty="0"/>
              <a:t>,</a:t>
            </a:r>
          </a:p>
          <a:p>
            <a:r>
              <a:rPr lang="en-US" dirty="0"/>
              <a:t>	[object]$</a:t>
            </a:r>
            <a:r>
              <a:rPr lang="en-US" dirty="0" err="1"/>
              <a:t>dtbatch</a:t>
            </a:r>
            <a:r>
              <a:rPr lang="en-US" dirty="0"/>
              <a:t>,</a:t>
            </a:r>
          </a:p>
          <a:p>
            <a:r>
              <a:rPr lang="en-US" dirty="0"/>
              <a:t>	[</a:t>
            </a:r>
            <a:r>
              <a:rPr lang="en-US" dirty="0" err="1"/>
              <a:t>int</a:t>
            </a:r>
            <a:r>
              <a:rPr lang="en-US" dirty="0"/>
              <a:t>]$</a:t>
            </a:r>
            <a:r>
              <a:rPr lang="en-US" dirty="0" err="1"/>
              <a:t>batchsize</a:t>
            </a:r>
            <a:endParaRPr lang="en-US" dirty="0"/>
          </a:p>
          <a:p>
            <a:r>
              <a:rPr lang="en-US" dirty="0"/>
              <a:t>	)</a:t>
            </a:r>
          </a:p>
          <a:p>
            <a:r>
              <a:rPr lang="en-US" dirty="0"/>
              <a:t>	   </a:t>
            </a:r>
          </a:p>
          <a:p>
            <a:r>
              <a:rPr lang="en-US" dirty="0"/>
              <a:t>	$</a:t>
            </a:r>
            <a:r>
              <a:rPr lang="en-US" dirty="0" err="1"/>
              <a:t>bulkcopy</a:t>
            </a:r>
            <a:r>
              <a:rPr lang="en-US" dirty="0"/>
              <a:t> = New-Object </a:t>
            </a:r>
            <a:r>
              <a:rPr lang="en-US" dirty="0" err="1"/>
              <a:t>Data.SqlClient.SqlBulkCopy</a:t>
            </a:r>
            <a:r>
              <a:rPr lang="en-US" dirty="0"/>
              <a:t>($</a:t>
            </a:r>
            <a:r>
              <a:rPr lang="en-US" dirty="0" err="1"/>
              <a:t>connectionstring</a:t>
            </a:r>
            <a:r>
              <a:rPr lang="en-US" dirty="0"/>
              <a:t>,"</a:t>
            </a:r>
            <a:r>
              <a:rPr lang="en-US" dirty="0" err="1"/>
              <a:t>TableLock</a:t>
            </a:r>
            <a:r>
              <a:rPr lang="en-US" dirty="0"/>
              <a:t>")</a:t>
            </a:r>
          </a:p>
          <a:p>
            <a:r>
              <a:rPr lang="en-US" dirty="0"/>
              <a:t>	$</a:t>
            </a:r>
            <a:r>
              <a:rPr lang="en-US" dirty="0" err="1"/>
              <a:t>bulkcopy.DestinationTableName</a:t>
            </a:r>
            <a:r>
              <a:rPr lang="en-US" dirty="0"/>
              <a:t> = "</a:t>
            </a:r>
            <a:r>
              <a:rPr lang="en-US" dirty="0" err="1"/>
              <a:t>mytable</a:t>
            </a:r>
            <a:r>
              <a:rPr lang="en-US" dirty="0"/>
              <a:t>"</a:t>
            </a:r>
          </a:p>
          <a:p>
            <a:r>
              <a:rPr lang="en-US" dirty="0"/>
              <a:t>	$</a:t>
            </a:r>
            <a:r>
              <a:rPr lang="en-US" dirty="0" err="1"/>
              <a:t>bulkcopy.BatchSize</a:t>
            </a:r>
            <a:r>
              <a:rPr lang="en-US" dirty="0"/>
              <a:t> = $</a:t>
            </a:r>
            <a:r>
              <a:rPr lang="en-US" dirty="0" err="1"/>
              <a:t>batchsize</a:t>
            </a:r>
            <a:endParaRPr lang="en-US" dirty="0"/>
          </a:p>
          <a:p>
            <a:r>
              <a:rPr lang="en-US" dirty="0"/>
              <a:t>	$</a:t>
            </a:r>
            <a:r>
              <a:rPr lang="en-US" dirty="0" err="1"/>
              <a:t>bulkcopy.WriteToServer</a:t>
            </a:r>
            <a:r>
              <a:rPr lang="en-US" dirty="0"/>
              <a:t>($</a:t>
            </a:r>
            <a:r>
              <a:rPr lang="en-US" dirty="0" err="1"/>
              <a:t>dtbatch</a:t>
            </a:r>
            <a:r>
              <a:rPr lang="en-US" dirty="0"/>
              <a:t>)</a:t>
            </a:r>
          </a:p>
          <a:p>
            <a:r>
              <a:rPr lang="en-US" dirty="0"/>
              <a:t>	$</a:t>
            </a:r>
            <a:r>
              <a:rPr lang="en-US" dirty="0" err="1"/>
              <a:t>bulkcopy.Close</a:t>
            </a:r>
            <a:r>
              <a:rPr lang="en-US" dirty="0"/>
              <a:t>()</a:t>
            </a:r>
          </a:p>
          <a:p>
            <a:r>
              <a:rPr lang="en-US" dirty="0"/>
              <a:t>	$</a:t>
            </a:r>
            <a:r>
              <a:rPr lang="en-US" dirty="0" err="1"/>
              <a:t>dtbatch.Clear</a:t>
            </a:r>
            <a:r>
              <a:rPr lang="en-US" dirty="0"/>
              <a:t>()</a:t>
            </a:r>
          </a:p>
          <a:p>
            <a:r>
              <a:rPr lang="en-US" dirty="0"/>
              <a:t>	$</a:t>
            </a:r>
            <a:r>
              <a:rPr lang="en-US" dirty="0" err="1"/>
              <a:t>bulkcopy.Dispose</a:t>
            </a:r>
            <a:r>
              <a:rPr lang="en-US" dirty="0"/>
              <a:t>()</a:t>
            </a:r>
          </a:p>
          <a:p>
            <a:r>
              <a:rPr lang="en-US" dirty="0"/>
              <a:t>	$</a:t>
            </a:r>
            <a:r>
              <a:rPr lang="en-US" dirty="0" err="1"/>
              <a:t>dtbatch.Dispose</a:t>
            </a:r>
            <a:r>
              <a:rPr lang="en-US" dirty="0"/>
              <a:t>()</a:t>
            </a:r>
          </a:p>
          <a:p>
            <a:endParaRPr lang="en-US" dirty="0"/>
          </a:p>
          <a:p>
            <a:r>
              <a:rPr lang="en-US" dirty="0"/>
              <a:t>	# return whatever you want, or don't.</a:t>
            </a:r>
          </a:p>
          <a:p>
            <a:r>
              <a:rPr lang="en-US" dirty="0"/>
              <a:t>	return $error[0]</a:t>
            </a:r>
          </a:p>
          <a:p>
            <a:r>
              <a:rPr lang="en-US" dirty="0"/>
              <a:t>}</a:t>
            </a:r>
          </a:p>
          <a:p>
            <a:endParaRPr lang="en-US" dirty="0"/>
          </a:p>
          <a:p>
            <a:r>
              <a:rPr lang="en-US" dirty="0"/>
              <a:t># STEP 3: Create </a:t>
            </a:r>
            <a:r>
              <a:rPr lang="en-US" dirty="0" err="1"/>
              <a:t>runspace</a:t>
            </a:r>
            <a:r>
              <a:rPr lang="en-US" dirty="0"/>
              <a:t> and add to </a:t>
            </a:r>
            <a:r>
              <a:rPr lang="en-US" dirty="0" err="1"/>
              <a:t>runspace</a:t>
            </a:r>
            <a:r>
              <a:rPr lang="en-US" dirty="0"/>
              <a:t> pool</a:t>
            </a:r>
          </a:p>
          <a:p>
            <a:r>
              <a:rPr lang="en-US" dirty="0"/>
              <a:t>if ($</a:t>
            </a:r>
            <a:r>
              <a:rPr lang="en-US" dirty="0" err="1"/>
              <a:t>datatable.rows.count</a:t>
            </a:r>
            <a:r>
              <a:rPr lang="en-US" dirty="0"/>
              <a:t> % $</a:t>
            </a:r>
            <a:r>
              <a:rPr lang="en-US" dirty="0" err="1"/>
              <a:t>batchsize</a:t>
            </a:r>
            <a:r>
              <a:rPr lang="en-US" dirty="0"/>
              <a:t> -</a:t>
            </a:r>
            <a:r>
              <a:rPr lang="en-US" dirty="0" err="1"/>
              <a:t>eq</a:t>
            </a:r>
            <a:r>
              <a:rPr lang="en-US" dirty="0"/>
              <a:t> 0) {</a:t>
            </a:r>
          </a:p>
          <a:p>
            <a:r>
              <a:rPr lang="en-US" dirty="0"/>
              <a:t>    $</a:t>
            </a:r>
            <a:r>
              <a:rPr lang="en-US" dirty="0" err="1"/>
              <a:t>runspace</a:t>
            </a:r>
            <a:r>
              <a:rPr lang="en-US" dirty="0"/>
              <a:t> = [PowerShell]::Create()</a:t>
            </a:r>
          </a:p>
          <a:p>
            <a:r>
              <a:rPr lang="en-US" dirty="0"/>
              <a:t>    $null = $</a:t>
            </a:r>
            <a:r>
              <a:rPr lang="en-US" dirty="0" err="1"/>
              <a:t>runspace.AddScript</a:t>
            </a:r>
            <a:r>
              <a:rPr lang="en-US" dirty="0"/>
              <a:t>($</a:t>
            </a:r>
            <a:r>
              <a:rPr lang="en-US" dirty="0" err="1"/>
              <a:t>scriptblock</a:t>
            </a:r>
            <a:r>
              <a:rPr lang="en-US" dirty="0"/>
              <a:t>)</a:t>
            </a:r>
          </a:p>
          <a:p>
            <a:r>
              <a:rPr lang="en-US" dirty="0"/>
              <a:t>    $null = $</a:t>
            </a:r>
            <a:r>
              <a:rPr lang="en-US" dirty="0" err="1"/>
              <a:t>runspace.AddArgument</a:t>
            </a:r>
            <a:r>
              <a:rPr lang="en-US" dirty="0"/>
              <a:t>($</a:t>
            </a:r>
            <a:r>
              <a:rPr lang="en-US" dirty="0" err="1"/>
              <a:t>datatable.Copy</a:t>
            </a:r>
            <a:r>
              <a:rPr lang="en-US" dirty="0"/>
              <a:t>())</a:t>
            </a:r>
          </a:p>
          <a:p>
            <a:r>
              <a:rPr lang="en-US" dirty="0"/>
              <a:t>    $null = $</a:t>
            </a:r>
            <a:r>
              <a:rPr lang="en-US" dirty="0" err="1"/>
              <a:t>runspace.AddArgument</a:t>
            </a:r>
            <a:r>
              <a:rPr lang="en-US" dirty="0"/>
              <a:t>($</a:t>
            </a:r>
            <a:r>
              <a:rPr lang="en-US" dirty="0" err="1"/>
              <a:t>batchsize</a:t>
            </a:r>
            <a:r>
              <a:rPr lang="en-US" dirty="0"/>
              <a:t>)</a:t>
            </a:r>
          </a:p>
          <a:p>
            <a:r>
              <a:rPr lang="en-US" dirty="0"/>
              <a:t>    $</a:t>
            </a:r>
            <a:r>
              <a:rPr lang="en-US" dirty="0" err="1"/>
              <a:t>runspace.RunspacePool</a:t>
            </a:r>
            <a:r>
              <a:rPr lang="en-US" dirty="0"/>
              <a:t> = $pool</a:t>
            </a:r>
          </a:p>
          <a:p>
            <a:endParaRPr lang="en-US" dirty="0"/>
          </a:p>
          <a:p>
            <a:r>
              <a:rPr lang="en-US" dirty="0"/>
              <a:t># STEP 4: Add </a:t>
            </a:r>
            <a:r>
              <a:rPr lang="en-US" dirty="0" err="1"/>
              <a:t>runspace</a:t>
            </a:r>
            <a:r>
              <a:rPr lang="en-US" dirty="0"/>
              <a:t> to </a:t>
            </a:r>
            <a:r>
              <a:rPr lang="en-US" dirty="0" err="1"/>
              <a:t>runspaces</a:t>
            </a:r>
            <a:r>
              <a:rPr lang="en-US" dirty="0"/>
              <a:t> collection</a:t>
            </a:r>
          </a:p>
          <a:p>
            <a:r>
              <a:rPr lang="en-US" dirty="0"/>
              <a:t>	$</a:t>
            </a:r>
            <a:r>
              <a:rPr lang="en-US" dirty="0" err="1"/>
              <a:t>runspaces</a:t>
            </a:r>
            <a:r>
              <a:rPr lang="en-US" dirty="0"/>
              <a:t> += [</a:t>
            </a:r>
            <a:r>
              <a:rPr lang="en-US" dirty="0" err="1"/>
              <a:t>PSCustomObject</a:t>
            </a:r>
            <a:r>
              <a:rPr lang="en-US" dirty="0"/>
              <a:t>]@{ Pipe = $</a:t>
            </a:r>
            <a:r>
              <a:rPr lang="en-US" dirty="0" err="1"/>
              <a:t>runspace</a:t>
            </a:r>
            <a:r>
              <a:rPr lang="en-US" dirty="0"/>
              <a:t>; Status = $</a:t>
            </a:r>
            <a:r>
              <a:rPr lang="en-US" dirty="0" err="1"/>
              <a:t>runspace.BeginInvoke</a:t>
            </a:r>
            <a:r>
              <a:rPr lang="en-US" dirty="0"/>
              <a:t>() }</a:t>
            </a:r>
          </a:p>
          <a:p>
            <a:r>
              <a:rPr lang="en-US" dirty="0"/>
              <a:t>	$</a:t>
            </a:r>
            <a:r>
              <a:rPr lang="en-US" dirty="0" err="1"/>
              <a:t>datatable.Clear</a:t>
            </a:r>
            <a:r>
              <a:rPr lang="en-US" dirty="0"/>
              <a:t>()</a:t>
            </a:r>
          </a:p>
          <a:p>
            <a:r>
              <a:rPr lang="en-US" dirty="0"/>
              <a:t>}</a:t>
            </a:r>
          </a:p>
          <a:p>
            <a:endParaRPr lang="en-US" dirty="0"/>
          </a:p>
          <a:p>
            <a:r>
              <a:rPr lang="en-US" dirty="0"/>
              <a:t># STEP 5: Wait for </a:t>
            </a:r>
            <a:r>
              <a:rPr lang="en-US" dirty="0" err="1"/>
              <a:t>runspaces</a:t>
            </a:r>
            <a:r>
              <a:rPr lang="en-US" dirty="0"/>
              <a:t> to finish</a:t>
            </a:r>
          </a:p>
          <a:p>
            <a:r>
              <a:rPr lang="en-US" dirty="0"/>
              <a:t> while ($</a:t>
            </a:r>
            <a:r>
              <a:rPr lang="en-US" dirty="0" err="1"/>
              <a:t>runspaces.Status.IsCompleted</a:t>
            </a:r>
            <a:r>
              <a:rPr lang="en-US" dirty="0"/>
              <a:t> -</a:t>
            </a:r>
            <a:r>
              <a:rPr lang="en-US" dirty="0" err="1"/>
              <a:t>notcontains</a:t>
            </a:r>
            <a:r>
              <a:rPr lang="en-US" dirty="0"/>
              <a:t> $true) {}</a:t>
            </a:r>
          </a:p>
          <a:p>
            <a:endParaRPr lang="en-US" dirty="0"/>
          </a:p>
          <a:p>
            <a:r>
              <a:rPr lang="en-US" dirty="0"/>
              <a:t># STEP 6: Clean up</a:t>
            </a:r>
          </a:p>
          <a:p>
            <a:r>
              <a:rPr lang="en-US" dirty="0" err="1"/>
              <a:t>foreach</a:t>
            </a:r>
            <a:r>
              <a:rPr lang="en-US" dirty="0"/>
              <a:t> ($</a:t>
            </a:r>
            <a:r>
              <a:rPr lang="en-US" dirty="0" err="1"/>
              <a:t>runspace</a:t>
            </a:r>
            <a:r>
              <a:rPr lang="en-US" dirty="0"/>
              <a:t> in $</a:t>
            </a:r>
            <a:r>
              <a:rPr lang="en-US" dirty="0" err="1"/>
              <a:t>runspaces</a:t>
            </a:r>
            <a:r>
              <a:rPr lang="en-US" dirty="0"/>
              <a:t> ) { </a:t>
            </a:r>
          </a:p>
          <a:p>
            <a:r>
              <a:rPr lang="en-US" dirty="0"/>
              <a:t>	$results = $</a:t>
            </a:r>
            <a:r>
              <a:rPr lang="en-US" dirty="0" err="1"/>
              <a:t>runspace.Pipe.EndInvoke</a:t>
            </a:r>
            <a:r>
              <a:rPr lang="en-US" dirty="0"/>
              <a:t>($</a:t>
            </a:r>
            <a:r>
              <a:rPr lang="en-US" dirty="0" err="1"/>
              <a:t>runspace.Status</a:t>
            </a:r>
            <a:r>
              <a:rPr lang="en-US" dirty="0"/>
              <a:t>)</a:t>
            </a:r>
          </a:p>
          <a:p>
            <a:r>
              <a:rPr lang="en-US" dirty="0"/>
              <a:t>	$</a:t>
            </a:r>
            <a:r>
              <a:rPr lang="en-US" dirty="0" err="1"/>
              <a:t>runspace.Pipe.Dispose</a:t>
            </a:r>
            <a:r>
              <a:rPr lang="en-US" dirty="0"/>
              <a:t>()</a:t>
            </a:r>
          </a:p>
          <a:p>
            <a:r>
              <a:rPr lang="en-US" dirty="0"/>
              <a:t>}</a:t>
            </a:r>
          </a:p>
          <a:p>
            <a:r>
              <a:rPr lang="en-US" dirty="0"/>
              <a:t>	</a:t>
            </a:r>
          </a:p>
          <a:p>
            <a:r>
              <a:rPr lang="en-US" dirty="0"/>
              <a:t>$</a:t>
            </a:r>
            <a:r>
              <a:rPr lang="en-US" dirty="0" err="1"/>
              <a:t>pool.Close</a:t>
            </a:r>
            <a:r>
              <a:rPr lang="en-US" dirty="0"/>
              <a:t>() </a:t>
            </a:r>
          </a:p>
          <a:p>
            <a:r>
              <a:rPr lang="en-US" dirty="0"/>
              <a:t>$</a:t>
            </a:r>
            <a:r>
              <a:rPr lang="en-US" dirty="0" err="1"/>
              <a:t>pool.Dispose</a:t>
            </a:r>
            <a:r>
              <a:rPr lang="en-US" dirty="0"/>
              <a:t>()</a:t>
            </a:r>
          </a:p>
          <a:p>
            <a:endParaRPr lang="en-US" dirty="0"/>
          </a:p>
          <a:p>
            <a:r>
              <a:rPr lang="en-US" dirty="0"/>
              <a:t># Bonus step 7</a:t>
            </a:r>
          </a:p>
          <a:p>
            <a:r>
              <a:rPr lang="en-US" dirty="0"/>
              <a:t># Look at $results to see any errors </a:t>
            </a:r>
          </a:p>
          <a:p>
            <a:endParaRPr lang="en-US" dirty="0"/>
          </a:p>
          <a:p>
            <a:endParaRPr lang="en-US" dirty="0"/>
          </a:p>
          <a:p>
            <a:r>
              <a:rPr lang="en-US" dirty="0"/>
              <a:t>&lt;# 7-runspaces.ps1</a:t>
            </a:r>
            <a:r>
              <a:rPr lang="en-US" baseline="0" dirty="0"/>
              <a:t> #&gt;</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35</a:t>
            </a:fld>
            <a:endParaRPr lang="de-DE"/>
          </a:p>
        </p:txBody>
      </p:sp>
    </p:spTree>
    <p:extLst>
      <p:ext uri="{BB962C8B-B14F-4D97-AF65-F5344CB8AC3E}">
        <p14:creationId xmlns:p14="http://schemas.microsoft.com/office/powerpoint/2010/main" val="364204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Notice there’s no more informational output until the end? There’s a reason for that.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As I mentioned earlier, removing</a:t>
            </a:r>
            <a:r>
              <a:rPr lang="en-US" baseline="0" dirty="0"/>
              <a:t> Write-Output sped up the process a great deal.</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Before this project, I had no idea that output impacted speed.</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36</a:t>
            </a:fld>
            <a:endParaRPr lang="de-DE"/>
          </a:p>
        </p:txBody>
      </p:sp>
    </p:spTree>
    <p:extLst>
      <p:ext uri="{BB962C8B-B14F-4D97-AF65-F5344CB8AC3E}">
        <p14:creationId xmlns:p14="http://schemas.microsoft.com/office/powerpoint/2010/main" val="494848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a:t>RAM is still a pain point</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Clearing, closing and disposing are extra important when working with massive numbers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37</a:t>
            </a:fld>
            <a:endParaRPr lang="de-DE"/>
          </a:p>
        </p:txBody>
      </p:sp>
    </p:spTree>
    <p:extLst>
      <p:ext uri="{BB962C8B-B14F-4D97-AF65-F5344CB8AC3E}">
        <p14:creationId xmlns:p14="http://schemas.microsoft.com/office/powerpoint/2010/main" val="29066044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38</a:t>
            </a:fld>
            <a:endParaRPr lang="de-DE"/>
          </a:p>
        </p:txBody>
      </p:sp>
    </p:spTree>
    <p:extLst>
      <p:ext uri="{BB962C8B-B14F-4D97-AF65-F5344CB8AC3E}">
        <p14:creationId xmlns:p14="http://schemas.microsoft.com/office/powerpoint/2010/main" val="2913750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8-faster-runspaces.ps1 #&gt;</a:t>
            </a:r>
          </a:p>
          <a:p>
            <a:r>
              <a:rPr lang="en-US" sz="1200" kern="1200" dirty="0">
                <a:solidFill>
                  <a:schemeClr val="tx1"/>
                </a:solidFill>
                <a:latin typeface="Ubuntu Mono" panose="020B0509030602030204" pitchFamily="49" charset="0"/>
                <a:ea typeface="+mn-ea"/>
                <a:cs typeface="+mn-cs"/>
              </a:rPr>
              <a:t># Set CSV attributes</a:t>
            </a:r>
          </a:p>
          <a:p>
            <a:r>
              <a:rPr lang="en-US" sz="1200" kern="1200" dirty="0">
                <a:solidFill>
                  <a:schemeClr val="tx1"/>
                </a:solidFill>
                <a:latin typeface="Ubuntu Mono" panose="020B0509030602030204" pitchFamily="49" charset="0"/>
                <a:ea typeface="+mn-ea"/>
                <a:cs typeface="+mn-cs"/>
              </a:rPr>
              <a:t>$csv = ".\customers.csv"</a:t>
            </a:r>
          </a:p>
          <a:p>
            <a:r>
              <a:rPr lang="en-US" sz="1200" kern="1200" dirty="0">
                <a:solidFill>
                  <a:schemeClr val="tx1"/>
                </a:solidFill>
                <a:latin typeface="Ubuntu Mono" panose="020B0509030602030204" pitchFamily="49" charset="0"/>
                <a:ea typeface="+mn-ea"/>
                <a:cs typeface="+mn-cs"/>
              </a:rPr>
              <a:t>$delimiter = "`t"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Set </a:t>
            </a:r>
            <a:r>
              <a:rPr lang="en-US" sz="1200" kern="1200" dirty="0" err="1">
                <a:solidFill>
                  <a:schemeClr val="tx1"/>
                </a:solidFill>
                <a:latin typeface="Ubuntu Mono" panose="020B0509030602030204" pitchFamily="49" charset="0"/>
                <a:ea typeface="+mn-ea"/>
                <a:cs typeface="+mn-cs"/>
              </a:rPr>
              <a:t>connstring</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connstring</a:t>
            </a:r>
            <a:r>
              <a:rPr lang="en-US" sz="1200" kern="1200" dirty="0">
                <a:solidFill>
                  <a:schemeClr val="tx1"/>
                </a:solidFill>
                <a:latin typeface="Ubuntu Mono" panose="020B0509030602030204" pitchFamily="49" charset="0"/>
                <a:ea typeface="+mn-ea"/>
                <a:cs typeface="+mn-cs"/>
              </a:rPr>
              <a:t> = "Data Source=</a:t>
            </a:r>
            <a:r>
              <a:rPr lang="en-US" sz="1200" kern="1200" dirty="0" err="1">
                <a:solidFill>
                  <a:schemeClr val="tx1"/>
                </a:solidFill>
                <a:latin typeface="Ubuntu Mono" panose="020B0509030602030204" pitchFamily="49" charset="0"/>
                <a:ea typeface="+mn-ea"/>
                <a:cs typeface="+mn-cs"/>
              </a:rPr>
              <a:t>localhost;Integrated</a:t>
            </a:r>
            <a:r>
              <a:rPr lang="en-US" sz="1200" kern="1200" dirty="0">
                <a:solidFill>
                  <a:schemeClr val="tx1"/>
                </a:solidFill>
                <a:latin typeface="Ubuntu Mono" panose="020B0509030602030204" pitchFamily="49" charset="0"/>
                <a:ea typeface="+mn-ea"/>
                <a:cs typeface="+mn-cs"/>
              </a:rPr>
              <a:t> Security=</a:t>
            </a:r>
            <a:r>
              <a:rPr lang="en-US" sz="1200" kern="1200" dirty="0" err="1">
                <a:solidFill>
                  <a:schemeClr val="tx1"/>
                </a:solidFill>
                <a:latin typeface="Ubuntu Mono" panose="020B0509030602030204" pitchFamily="49" charset="0"/>
                <a:ea typeface="+mn-ea"/>
                <a:cs typeface="+mn-cs"/>
              </a:rPr>
              <a:t>true;Initial</a:t>
            </a:r>
            <a:r>
              <a:rPr lang="en-US" sz="1200" kern="1200" dirty="0">
                <a:solidFill>
                  <a:schemeClr val="tx1"/>
                </a:solidFill>
                <a:latin typeface="Ubuntu Mono" panose="020B0509030602030204" pitchFamily="49" charset="0"/>
                <a:ea typeface="+mn-ea"/>
                <a:cs typeface="+mn-cs"/>
              </a:rPr>
              <a:t> Catalog=</a:t>
            </a:r>
            <a:r>
              <a:rPr lang="en-US" sz="1200" kern="1200" dirty="0" err="1">
                <a:solidFill>
                  <a:schemeClr val="tx1"/>
                </a:solidFill>
                <a:latin typeface="Ubuntu Mono" panose="020B0509030602030204" pitchFamily="49" charset="0"/>
                <a:ea typeface="+mn-ea"/>
                <a:cs typeface="+mn-cs"/>
              </a:rPr>
              <a:t>PresentationOptimized;PACKET</a:t>
            </a:r>
            <a:r>
              <a:rPr lang="en-US" sz="1200" kern="1200" dirty="0">
                <a:solidFill>
                  <a:schemeClr val="tx1"/>
                </a:solidFill>
                <a:latin typeface="Ubuntu Mono" panose="020B0509030602030204" pitchFamily="49" charset="0"/>
                <a:ea typeface="+mn-ea"/>
                <a:cs typeface="+mn-cs"/>
              </a:rPr>
              <a:t> SIZE=32767;"</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Set </a:t>
            </a:r>
            <a:r>
              <a:rPr lang="en-US" sz="1200" kern="1200" dirty="0" err="1">
                <a:solidFill>
                  <a:schemeClr val="tx1"/>
                </a:solidFill>
                <a:latin typeface="Ubuntu Mono" panose="020B0509030602030204" pitchFamily="49" charset="0"/>
                <a:ea typeface="+mn-ea"/>
                <a:cs typeface="+mn-cs"/>
              </a:rPr>
              <a:t>batchsize</a:t>
            </a:r>
            <a:r>
              <a:rPr lang="en-US" sz="1200" kern="1200" dirty="0">
                <a:solidFill>
                  <a:schemeClr val="tx1"/>
                </a:solidFill>
                <a:latin typeface="Ubuntu Mono" panose="020B0509030602030204" pitchFamily="49" charset="0"/>
                <a:ea typeface="+mn-ea"/>
                <a:cs typeface="+mn-cs"/>
              </a:rPr>
              <a:t> to 2000</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batchsize</a:t>
            </a:r>
            <a:r>
              <a:rPr lang="en-US" sz="1200" kern="1200" dirty="0">
                <a:solidFill>
                  <a:schemeClr val="tx1"/>
                </a:solidFill>
                <a:latin typeface="Ubuntu Mono" panose="020B0509030602030204" pitchFamily="49" charset="0"/>
                <a:ea typeface="+mn-ea"/>
                <a:cs typeface="+mn-cs"/>
              </a:rPr>
              <a:t> = 2000</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Create the </a:t>
            </a:r>
            <a:r>
              <a:rPr lang="en-US" sz="1200" kern="1200" dirty="0" err="1">
                <a:solidFill>
                  <a:schemeClr val="tx1"/>
                </a:solidFill>
                <a:latin typeface="Ubuntu Mono" panose="020B0509030602030204" pitchFamily="49" charset="0"/>
                <a:ea typeface="+mn-ea"/>
                <a:cs typeface="+mn-cs"/>
              </a:rPr>
              <a:t>datatable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datatable</a:t>
            </a:r>
            <a:r>
              <a:rPr lang="en-US" sz="1200" kern="1200" dirty="0">
                <a:solidFill>
                  <a:schemeClr val="tx1"/>
                </a:solidFill>
                <a:latin typeface="Ubuntu Mono" panose="020B0509030602030204" pitchFamily="49" charset="0"/>
                <a:ea typeface="+mn-ea"/>
                <a:cs typeface="+mn-cs"/>
              </a:rPr>
              <a:t> = New-Object </a:t>
            </a:r>
            <a:r>
              <a:rPr lang="en-US" sz="1200" kern="1200" dirty="0" err="1">
                <a:solidFill>
                  <a:schemeClr val="tx1"/>
                </a:solidFill>
                <a:latin typeface="Ubuntu Mono" panose="020B0509030602030204" pitchFamily="49" charset="0"/>
                <a:ea typeface="+mn-ea"/>
                <a:cs typeface="+mn-cs"/>
              </a:rPr>
              <a:t>System.Data.DataTable</a:t>
            </a:r>
            <a:endParaRPr lang="en-US" sz="1200" kern="1200" dirty="0">
              <a:solidFill>
                <a:schemeClr val="tx1"/>
              </a:solidFill>
              <a:latin typeface="Ubuntu Mono" panose="020B0509030602030204" pitchFamily="49" charset="0"/>
              <a:ea typeface="+mn-ea"/>
              <a:cs typeface="+mn-cs"/>
            </a:endParaRP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Add generic columns</a:t>
            </a:r>
          </a:p>
          <a:p>
            <a:r>
              <a:rPr lang="en-US" sz="1200" kern="1200" dirty="0">
                <a:solidFill>
                  <a:schemeClr val="tx1"/>
                </a:solidFill>
                <a:latin typeface="Ubuntu Mono" panose="020B0509030602030204" pitchFamily="49" charset="0"/>
                <a:ea typeface="+mn-ea"/>
                <a:cs typeface="+mn-cs"/>
              </a:rPr>
              <a:t>$columns = (Get-Content $csv -First 1).Split($delimiter) </a:t>
            </a:r>
          </a:p>
          <a:p>
            <a:r>
              <a:rPr lang="en-US" sz="1200" kern="1200" dirty="0" err="1">
                <a:solidFill>
                  <a:schemeClr val="tx1"/>
                </a:solidFill>
                <a:latin typeface="Ubuntu Mono" panose="020B0509030602030204" pitchFamily="49" charset="0"/>
                <a:ea typeface="+mn-ea"/>
                <a:cs typeface="+mn-cs"/>
              </a:rPr>
              <a:t>foreach</a:t>
            </a:r>
            <a:r>
              <a:rPr lang="en-US" sz="1200" kern="1200" dirty="0">
                <a:solidFill>
                  <a:schemeClr val="tx1"/>
                </a:solidFill>
                <a:latin typeface="Ubuntu Mono" panose="020B0509030602030204" pitchFamily="49" charset="0"/>
                <a:ea typeface="+mn-ea"/>
                <a:cs typeface="+mn-cs"/>
              </a:rPr>
              <a:t> ($column in $columns) { </a:t>
            </a:r>
          </a:p>
          <a:p>
            <a:r>
              <a:rPr lang="en-US" sz="1200" kern="1200" dirty="0">
                <a:solidFill>
                  <a:schemeClr val="tx1"/>
                </a:solidFill>
                <a:latin typeface="Ubuntu Mono" panose="020B0509030602030204" pitchFamily="49" charset="0"/>
                <a:ea typeface="+mn-ea"/>
                <a:cs typeface="+mn-cs"/>
              </a:rPr>
              <a:t>[void]$</a:t>
            </a:r>
            <a:r>
              <a:rPr lang="en-US" sz="1200" kern="1200" dirty="0" err="1">
                <a:solidFill>
                  <a:schemeClr val="tx1"/>
                </a:solidFill>
                <a:latin typeface="Ubuntu Mono" panose="020B0509030602030204" pitchFamily="49" charset="0"/>
                <a:ea typeface="+mn-ea"/>
                <a:cs typeface="+mn-cs"/>
              </a:rPr>
              <a:t>datatable.Columns.Add</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Setup </a:t>
            </a:r>
            <a:r>
              <a:rPr lang="en-US" sz="1200" kern="1200" dirty="0" err="1">
                <a:solidFill>
                  <a:schemeClr val="tx1"/>
                </a:solidFill>
                <a:latin typeface="Ubuntu Mono" panose="020B0509030602030204" pitchFamily="49" charset="0"/>
                <a:ea typeface="+mn-ea"/>
                <a:cs typeface="+mn-cs"/>
              </a:rPr>
              <a:t>runspace</a:t>
            </a:r>
            <a:r>
              <a:rPr lang="en-US" sz="1200" kern="1200" dirty="0">
                <a:solidFill>
                  <a:schemeClr val="tx1"/>
                </a:solidFill>
                <a:latin typeface="Ubuntu Mono" panose="020B0509030602030204" pitchFamily="49" charset="0"/>
                <a:ea typeface="+mn-ea"/>
                <a:cs typeface="+mn-cs"/>
              </a:rPr>
              <a:t> pool and the </a:t>
            </a:r>
            <a:r>
              <a:rPr lang="en-US" sz="1200" kern="1200" dirty="0" err="1">
                <a:solidFill>
                  <a:schemeClr val="tx1"/>
                </a:solidFill>
                <a:latin typeface="Ubuntu Mono" panose="020B0509030602030204" pitchFamily="49" charset="0"/>
                <a:ea typeface="+mn-ea"/>
                <a:cs typeface="+mn-cs"/>
              </a:rPr>
              <a:t>scriptblock</a:t>
            </a:r>
            <a:r>
              <a:rPr lang="en-US" sz="1200" kern="1200" dirty="0">
                <a:solidFill>
                  <a:schemeClr val="tx1"/>
                </a:solidFill>
                <a:latin typeface="Ubuntu Mono" panose="020B0509030602030204" pitchFamily="49" charset="0"/>
                <a:ea typeface="+mn-ea"/>
                <a:cs typeface="+mn-cs"/>
              </a:rPr>
              <a:t> that runs inside each </a:t>
            </a:r>
            <a:r>
              <a:rPr lang="en-US" sz="1200" kern="1200" dirty="0" err="1">
                <a:solidFill>
                  <a:schemeClr val="tx1"/>
                </a:solidFill>
                <a:latin typeface="Ubuntu Mono" panose="020B0509030602030204" pitchFamily="49" charset="0"/>
                <a:ea typeface="+mn-ea"/>
                <a:cs typeface="+mn-cs"/>
              </a:rPr>
              <a:t>runspace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$pool = [</a:t>
            </a:r>
            <a:r>
              <a:rPr lang="en-US" sz="1200" kern="1200" dirty="0" err="1">
                <a:solidFill>
                  <a:schemeClr val="tx1"/>
                </a:solidFill>
                <a:latin typeface="Ubuntu Mono" panose="020B0509030602030204" pitchFamily="49" charset="0"/>
                <a:ea typeface="+mn-ea"/>
                <a:cs typeface="+mn-cs"/>
              </a:rPr>
              <a:t>RunspaceFactory</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CreateRunspacePool</a:t>
            </a:r>
            <a:r>
              <a:rPr lang="en-US" sz="1200" kern="1200" dirty="0">
                <a:solidFill>
                  <a:schemeClr val="tx1"/>
                </a:solidFill>
                <a:latin typeface="Ubuntu Mono" panose="020B0509030602030204" pitchFamily="49" charset="0"/>
                <a:ea typeface="+mn-ea"/>
                <a:cs typeface="+mn-cs"/>
              </a:rPr>
              <a:t>(1,5)</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pool.ApartmentState</a:t>
            </a:r>
            <a:r>
              <a:rPr lang="en-US" sz="1200" kern="1200" dirty="0">
                <a:solidFill>
                  <a:schemeClr val="tx1"/>
                </a:solidFill>
                <a:latin typeface="Ubuntu Mono" panose="020B0509030602030204" pitchFamily="49" charset="0"/>
                <a:ea typeface="+mn-ea"/>
                <a:cs typeface="+mn-cs"/>
              </a:rPr>
              <a:t> = "MTA"</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pool.Open</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runspaces</a:t>
            </a:r>
            <a:r>
              <a:rPr lang="en-US" sz="1200" kern="1200" dirty="0">
                <a:solidFill>
                  <a:schemeClr val="tx1"/>
                </a:solidFill>
                <a:latin typeface="Ubuntu Mono" panose="020B0509030602030204" pitchFamily="49" charset="0"/>
                <a:ea typeface="+mn-ea"/>
                <a:cs typeface="+mn-cs"/>
              </a:rPr>
              <a:t> = @()</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Setup </a:t>
            </a:r>
            <a:r>
              <a:rPr lang="en-US" sz="1200" kern="1200" dirty="0" err="1">
                <a:solidFill>
                  <a:schemeClr val="tx1"/>
                </a:solidFill>
                <a:latin typeface="Ubuntu Mono" panose="020B0509030602030204" pitchFamily="49" charset="0"/>
                <a:ea typeface="+mn-ea"/>
                <a:cs typeface="+mn-cs"/>
              </a:rPr>
              <a:t>scriptblock</a:t>
            </a:r>
            <a:r>
              <a:rPr lang="en-US" sz="1200" kern="1200" dirty="0">
                <a:solidFill>
                  <a:schemeClr val="tx1"/>
                </a:solidFill>
                <a:latin typeface="Ubuntu Mono" panose="020B0509030602030204" pitchFamily="49" charset="0"/>
                <a:ea typeface="+mn-ea"/>
                <a:cs typeface="+mn-cs"/>
              </a:rPr>
              <a:t>. This is the workhorse. Think of it as a function.</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scriptblock</a:t>
            </a:r>
            <a:r>
              <a:rPr lang="en-US" sz="1200" kern="1200" dirty="0">
                <a:solidFill>
                  <a:schemeClr val="tx1"/>
                </a:solidFill>
                <a:latin typeface="Ubuntu Mono" panose="020B0509030602030204" pitchFamily="49" charset="0"/>
                <a:ea typeface="+mn-ea"/>
                <a:cs typeface="+mn-cs"/>
              </a:rPr>
              <a:t> = {</a:t>
            </a:r>
          </a:p>
          <a:p>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Param</a:t>
            </a:r>
            <a:r>
              <a:rPr lang="en-US" sz="1200" kern="1200" dirty="0">
                <a:solidFill>
                  <a:schemeClr val="tx1"/>
                </a:solidFill>
                <a:latin typeface="Ubuntu Mono" panose="020B0509030602030204" pitchFamily="49" charset="0"/>
                <a:ea typeface="+mn-ea"/>
                <a:cs typeface="+mn-cs"/>
              </a:rPr>
              <a:t> (</a:t>
            </a:r>
          </a:p>
          <a:p>
            <a:r>
              <a:rPr lang="en-US" sz="1200" kern="1200" dirty="0">
                <a:solidFill>
                  <a:schemeClr val="tx1"/>
                </a:solidFill>
                <a:latin typeface="Ubuntu Mono" panose="020B0509030602030204" pitchFamily="49" charset="0"/>
                <a:ea typeface="+mn-ea"/>
                <a:cs typeface="+mn-cs"/>
              </a:rPr>
              <a:t>[string]$</a:t>
            </a:r>
            <a:r>
              <a:rPr lang="en-US" sz="1200" kern="1200" dirty="0" err="1">
                <a:solidFill>
                  <a:schemeClr val="tx1"/>
                </a:solidFill>
                <a:latin typeface="Ubuntu Mono" panose="020B0509030602030204" pitchFamily="49" charset="0"/>
                <a:ea typeface="+mn-ea"/>
                <a:cs typeface="+mn-cs"/>
              </a:rPr>
              <a:t>connstring</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[object]$</a:t>
            </a:r>
            <a:r>
              <a:rPr lang="en-US" sz="1200" kern="1200" dirty="0" err="1">
                <a:solidFill>
                  <a:schemeClr val="tx1"/>
                </a:solidFill>
                <a:latin typeface="Ubuntu Mono" panose="020B0509030602030204" pitchFamily="49" charset="0"/>
                <a:ea typeface="+mn-ea"/>
                <a:cs typeface="+mn-cs"/>
              </a:rPr>
              <a:t>dtbatch</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int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batchsize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a:t>
            </a:r>
          </a:p>
          <a:p>
            <a:r>
              <a:rPr lang="en-US" sz="1200" kern="1200" dirty="0">
                <a:solidFill>
                  <a:schemeClr val="tx1"/>
                </a:solidFill>
                <a:latin typeface="Ubuntu Mono" panose="020B0509030602030204" pitchFamily="49" charset="0"/>
                <a:ea typeface="+mn-ea"/>
                <a:cs typeface="+mn-cs"/>
              </a:rPr>
              <a:t>   </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a:t>
            </a:r>
            <a:r>
              <a:rPr lang="en-US" sz="1200" kern="1200" dirty="0">
                <a:solidFill>
                  <a:schemeClr val="tx1"/>
                </a:solidFill>
                <a:latin typeface="Ubuntu Mono" panose="020B0509030602030204" pitchFamily="49" charset="0"/>
                <a:ea typeface="+mn-ea"/>
                <a:cs typeface="+mn-cs"/>
              </a:rPr>
              <a:t> = New-Object </a:t>
            </a:r>
            <a:r>
              <a:rPr lang="en-US" sz="1200" kern="1200" dirty="0" err="1">
                <a:solidFill>
                  <a:schemeClr val="tx1"/>
                </a:solidFill>
                <a:latin typeface="Ubuntu Mono" panose="020B0509030602030204" pitchFamily="49" charset="0"/>
                <a:ea typeface="+mn-ea"/>
                <a:cs typeface="+mn-cs"/>
              </a:rPr>
              <a:t>Data.SqlClient.SqlBulkCopy</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connstring</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TableLock</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bulkcopy.DestinationTableName</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EfficientRunspaces</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bulkcopy.BatchSize</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batchsize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bulkcopy.WriteToServer</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dtbatch</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bulkcopy.Close</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dtbatch.Clear</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bulkcopy.Dispose</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dtbatch.Dispose</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Start timer</a:t>
            </a:r>
          </a:p>
          <a:p>
            <a:r>
              <a:rPr lang="en-US" sz="1200" kern="1200" dirty="0">
                <a:solidFill>
                  <a:schemeClr val="tx1"/>
                </a:solidFill>
                <a:latin typeface="Ubuntu Mono" panose="020B0509030602030204" pitchFamily="49" charset="0"/>
                <a:ea typeface="+mn-ea"/>
                <a:cs typeface="+mn-cs"/>
              </a:rPr>
              <a:t>$time = [</a:t>
            </a:r>
            <a:r>
              <a:rPr lang="en-US" sz="1200" kern="1200" dirty="0" err="1">
                <a:solidFill>
                  <a:schemeClr val="tx1"/>
                </a:solidFill>
                <a:latin typeface="Ubuntu Mono" panose="020B0509030602030204" pitchFamily="49" charset="0"/>
                <a:ea typeface="+mn-ea"/>
                <a:cs typeface="+mn-cs"/>
              </a:rPr>
              <a:t>System.Diagnostics.Stopwatch</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StartNew</a:t>
            </a:r>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Open the text file from disk and process.</a:t>
            </a:r>
          </a:p>
          <a:p>
            <a:r>
              <a:rPr lang="en-US" sz="1200" kern="1200" dirty="0">
                <a:solidFill>
                  <a:schemeClr val="tx1"/>
                </a:solidFill>
                <a:latin typeface="Ubuntu Mono" panose="020B0509030602030204" pitchFamily="49" charset="0"/>
                <a:ea typeface="+mn-ea"/>
                <a:cs typeface="+mn-cs"/>
              </a:rPr>
              <a:t>$reader = New-Object </a:t>
            </a:r>
            <a:r>
              <a:rPr lang="en-US" sz="1200" kern="1200" dirty="0" err="1">
                <a:solidFill>
                  <a:schemeClr val="tx1"/>
                </a:solidFill>
                <a:latin typeface="Ubuntu Mono" panose="020B0509030602030204" pitchFamily="49" charset="0"/>
                <a:ea typeface="+mn-ea"/>
                <a:cs typeface="+mn-cs"/>
              </a:rPr>
              <a:t>System.IO.StreamReader</a:t>
            </a:r>
            <a:r>
              <a:rPr lang="en-US" sz="1200" kern="1200" dirty="0">
                <a:solidFill>
                  <a:schemeClr val="tx1"/>
                </a:solidFill>
                <a:latin typeface="Ubuntu Mono" panose="020B0509030602030204" pitchFamily="49" charset="0"/>
                <a:ea typeface="+mn-ea"/>
                <a:cs typeface="+mn-cs"/>
              </a:rPr>
              <a:t>($csv)</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Write-Output "Starting insert.."</a:t>
            </a:r>
          </a:p>
          <a:p>
            <a:r>
              <a:rPr lang="en-US" sz="1200" kern="1200" dirty="0">
                <a:solidFill>
                  <a:schemeClr val="tx1"/>
                </a:solidFill>
                <a:latin typeface="Ubuntu Mono" panose="020B0509030602030204" pitchFamily="49" charset="0"/>
                <a:ea typeface="+mn-ea"/>
                <a:cs typeface="+mn-cs"/>
              </a:rPr>
              <a:t>while ((($line = $</a:t>
            </a:r>
            <a:r>
              <a:rPr lang="en-US" sz="1200" kern="1200" dirty="0" err="1">
                <a:solidFill>
                  <a:schemeClr val="tx1"/>
                </a:solidFill>
                <a:latin typeface="Ubuntu Mono" panose="020B0509030602030204" pitchFamily="49" charset="0"/>
                <a:ea typeface="+mn-ea"/>
                <a:cs typeface="+mn-cs"/>
              </a:rPr>
              <a:t>reader.ReadLine</a:t>
            </a:r>
            <a:r>
              <a:rPr lang="en-US" sz="1200" kern="1200" dirty="0">
                <a:solidFill>
                  <a:schemeClr val="tx1"/>
                </a:solidFill>
                <a:latin typeface="Ubuntu Mono" panose="020B0509030602030204" pitchFamily="49" charset="0"/>
                <a:ea typeface="+mn-ea"/>
                <a:cs typeface="+mn-cs"/>
              </a:rPr>
              <a:t>()) -ne $null))</a:t>
            </a:r>
          </a:p>
          <a:p>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[void]$</a:t>
            </a:r>
            <a:r>
              <a:rPr lang="en-US" sz="1200" kern="1200" dirty="0" err="1">
                <a:solidFill>
                  <a:schemeClr val="tx1"/>
                </a:solidFill>
                <a:latin typeface="Ubuntu Mono" panose="020B0509030602030204" pitchFamily="49" charset="0"/>
                <a:ea typeface="+mn-ea"/>
                <a:cs typeface="+mn-cs"/>
              </a:rPr>
              <a:t>datatable.Rows.Add</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line.Split</a:t>
            </a:r>
            <a:r>
              <a:rPr lang="en-US" sz="1200" kern="1200" dirty="0">
                <a:solidFill>
                  <a:schemeClr val="tx1"/>
                </a:solidFill>
                <a:latin typeface="Ubuntu Mono" panose="020B0509030602030204" pitchFamily="49" charset="0"/>
                <a:ea typeface="+mn-ea"/>
                <a:cs typeface="+mn-cs"/>
              </a:rPr>
              <a:t>($delimiter))</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if ($</a:t>
            </a:r>
            <a:r>
              <a:rPr lang="en-US" sz="1200" kern="1200" dirty="0" err="1">
                <a:solidFill>
                  <a:schemeClr val="tx1"/>
                </a:solidFill>
                <a:latin typeface="Ubuntu Mono" panose="020B0509030602030204" pitchFamily="49" charset="0"/>
                <a:ea typeface="+mn-ea"/>
                <a:cs typeface="+mn-cs"/>
              </a:rPr>
              <a:t>datatable.rows.count</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batchsize</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eq</a:t>
            </a:r>
            <a:r>
              <a:rPr lang="en-US" sz="1200" kern="1200" dirty="0">
                <a:solidFill>
                  <a:schemeClr val="tx1"/>
                </a:solidFill>
                <a:latin typeface="Ubuntu Mono" panose="020B0509030602030204" pitchFamily="49" charset="0"/>
                <a:ea typeface="+mn-ea"/>
                <a:cs typeface="+mn-cs"/>
              </a:rPr>
              <a:t> 0) </a:t>
            </a:r>
          </a:p>
          <a:p>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runspace</a:t>
            </a:r>
            <a:r>
              <a:rPr lang="en-US" sz="1200" kern="1200" dirty="0">
                <a:solidFill>
                  <a:schemeClr val="tx1"/>
                </a:solidFill>
                <a:latin typeface="Ubuntu Mono" panose="020B0509030602030204" pitchFamily="49" charset="0"/>
                <a:ea typeface="+mn-ea"/>
                <a:cs typeface="+mn-cs"/>
              </a:rPr>
              <a:t> = [PowerShell]::Create()</a:t>
            </a:r>
          </a:p>
          <a:p>
            <a:r>
              <a:rPr lang="en-US" sz="1200" kern="1200" dirty="0">
                <a:solidFill>
                  <a:schemeClr val="tx1"/>
                </a:solidFill>
                <a:latin typeface="Ubuntu Mono" panose="020B0509030602030204" pitchFamily="49" charset="0"/>
                <a:ea typeface="+mn-ea"/>
                <a:cs typeface="+mn-cs"/>
              </a:rPr>
              <a:t>   [void]$</a:t>
            </a:r>
            <a:r>
              <a:rPr lang="en-US" sz="1200" kern="1200" dirty="0" err="1">
                <a:solidFill>
                  <a:schemeClr val="tx1"/>
                </a:solidFill>
                <a:latin typeface="Ubuntu Mono" panose="020B0509030602030204" pitchFamily="49" charset="0"/>
                <a:ea typeface="+mn-ea"/>
                <a:cs typeface="+mn-cs"/>
              </a:rPr>
              <a:t>runspace.AddScript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scriptblock</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   [void]$</a:t>
            </a:r>
            <a:r>
              <a:rPr lang="en-US" sz="1200" kern="1200" dirty="0" err="1">
                <a:solidFill>
                  <a:schemeClr val="tx1"/>
                </a:solidFill>
                <a:latin typeface="Ubuntu Mono" panose="020B0509030602030204" pitchFamily="49" charset="0"/>
                <a:ea typeface="+mn-ea"/>
                <a:cs typeface="+mn-cs"/>
              </a:rPr>
              <a:t>runspace.AddArgument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connstring</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   [void]$</a:t>
            </a:r>
            <a:r>
              <a:rPr lang="en-US" sz="1200" kern="1200" dirty="0" err="1">
                <a:solidFill>
                  <a:schemeClr val="tx1"/>
                </a:solidFill>
                <a:latin typeface="Ubuntu Mono" panose="020B0509030602030204" pitchFamily="49" charset="0"/>
                <a:ea typeface="+mn-ea"/>
                <a:cs typeface="+mn-cs"/>
              </a:rPr>
              <a:t>runspace.AddArgument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datatable</a:t>
            </a:r>
            <a:r>
              <a:rPr lang="en-US" sz="1200" kern="1200" dirty="0">
                <a:solidFill>
                  <a:schemeClr val="tx1"/>
                </a:solidFill>
                <a:latin typeface="Ubuntu Mono" panose="020B0509030602030204" pitchFamily="49" charset="0"/>
                <a:ea typeface="+mn-ea"/>
                <a:cs typeface="+mn-cs"/>
              </a:rPr>
              <a:t>) # &lt;-- Send </a:t>
            </a:r>
            <a:r>
              <a:rPr lang="en-US" sz="1200" kern="1200" dirty="0" err="1">
                <a:solidFill>
                  <a:schemeClr val="tx1"/>
                </a:solidFill>
                <a:latin typeface="Ubuntu Mono" panose="020B0509030602030204" pitchFamily="49" charset="0"/>
                <a:ea typeface="+mn-ea"/>
                <a:cs typeface="+mn-cs"/>
              </a:rPr>
              <a:t>datatable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[void]$</a:t>
            </a:r>
            <a:r>
              <a:rPr lang="en-US" sz="1200" kern="1200" dirty="0" err="1">
                <a:solidFill>
                  <a:schemeClr val="tx1"/>
                </a:solidFill>
                <a:latin typeface="Ubuntu Mono" panose="020B0509030602030204" pitchFamily="49" charset="0"/>
                <a:ea typeface="+mn-ea"/>
                <a:cs typeface="+mn-cs"/>
              </a:rPr>
              <a:t>runspace.AddArgument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batchsize</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runspace.RunspacePool</a:t>
            </a:r>
            <a:r>
              <a:rPr lang="en-US" sz="1200" kern="1200" dirty="0">
                <a:solidFill>
                  <a:schemeClr val="tx1"/>
                </a:solidFill>
                <a:latin typeface="Ubuntu Mono" panose="020B0509030602030204" pitchFamily="49" charset="0"/>
                <a:ea typeface="+mn-ea"/>
                <a:cs typeface="+mn-cs"/>
              </a:rPr>
              <a:t> = $pool</a:t>
            </a:r>
          </a:p>
          <a:p>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runspaces</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PSCustomObject</a:t>
            </a:r>
            <a:r>
              <a:rPr lang="en-US" sz="1200" kern="1200" dirty="0">
                <a:solidFill>
                  <a:schemeClr val="tx1"/>
                </a:solidFill>
                <a:latin typeface="Ubuntu Mono" panose="020B0509030602030204" pitchFamily="49" charset="0"/>
                <a:ea typeface="+mn-ea"/>
                <a:cs typeface="+mn-cs"/>
              </a:rPr>
              <a:t>]@{ Pipe = $</a:t>
            </a:r>
            <a:r>
              <a:rPr lang="en-US" sz="1200" kern="1200" dirty="0" err="1">
                <a:solidFill>
                  <a:schemeClr val="tx1"/>
                </a:solidFill>
                <a:latin typeface="Ubuntu Mono" panose="020B0509030602030204" pitchFamily="49" charset="0"/>
                <a:ea typeface="+mn-ea"/>
                <a:cs typeface="+mn-cs"/>
              </a:rPr>
              <a:t>runspace</a:t>
            </a:r>
            <a:r>
              <a:rPr lang="en-US" sz="1200" kern="1200" dirty="0">
                <a:solidFill>
                  <a:schemeClr val="tx1"/>
                </a:solidFill>
                <a:latin typeface="Ubuntu Mono" panose="020B0509030602030204" pitchFamily="49" charset="0"/>
                <a:ea typeface="+mn-ea"/>
                <a:cs typeface="+mn-cs"/>
              </a:rPr>
              <a:t>; Status = $</a:t>
            </a:r>
            <a:r>
              <a:rPr lang="en-US" sz="1200" kern="1200" dirty="0" err="1">
                <a:solidFill>
                  <a:schemeClr val="tx1"/>
                </a:solidFill>
                <a:latin typeface="Ubuntu Mono" panose="020B0509030602030204" pitchFamily="49" charset="0"/>
                <a:ea typeface="+mn-ea"/>
                <a:cs typeface="+mn-cs"/>
              </a:rPr>
              <a:t>runspace.BeginInvoke</a:t>
            </a:r>
            <a:r>
              <a:rPr lang="en-US" sz="1200" kern="1200" dirty="0">
                <a:solidFill>
                  <a:schemeClr val="tx1"/>
                </a:solidFill>
                <a:latin typeface="Ubuntu Mono" panose="020B0509030602030204" pitchFamily="49" charset="0"/>
                <a:ea typeface="+mn-ea"/>
                <a:cs typeface="+mn-cs"/>
              </a:rPr>
              <a:t>() }</a:t>
            </a:r>
          </a:p>
          <a:p>
            <a:r>
              <a:rPr lang="en-US" sz="1200" kern="1200" dirty="0">
                <a:solidFill>
                  <a:schemeClr val="tx1"/>
                </a:solidFill>
                <a:latin typeface="Ubuntu Mono" panose="020B0509030602030204" pitchFamily="49" charset="0"/>
                <a:ea typeface="+mn-ea"/>
                <a:cs typeface="+mn-cs"/>
              </a:rPr>
              <a:t>  </a:t>
            </a:r>
          </a:p>
          <a:p>
            <a:r>
              <a:rPr lang="en-US" sz="1200" kern="1200" dirty="0">
                <a:solidFill>
                  <a:schemeClr val="tx1"/>
                </a:solidFill>
                <a:latin typeface="Ubuntu Mono" panose="020B0509030602030204" pitchFamily="49" charset="0"/>
                <a:ea typeface="+mn-ea"/>
                <a:cs typeface="+mn-cs"/>
              </a:rPr>
              <a:t>   # Overwrite object with a shell of itself</a:t>
            </a:r>
          </a:p>
          <a:p>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datatable</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datatable.Clone</a:t>
            </a:r>
            <a:r>
              <a:rPr lang="en-US" sz="1200" kern="1200" dirty="0">
                <a:solidFill>
                  <a:schemeClr val="tx1"/>
                </a:solidFill>
                <a:latin typeface="Ubuntu Mono" panose="020B0509030602030204" pitchFamily="49" charset="0"/>
                <a:ea typeface="+mn-ea"/>
                <a:cs typeface="+mn-cs"/>
              </a:rPr>
              <a:t>() # &lt;-- Create new </a:t>
            </a:r>
            <a:r>
              <a:rPr lang="en-US" sz="1200" kern="1200" dirty="0" err="1">
                <a:solidFill>
                  <a:schemeClr val="tx1"/>
                </a:solidFill>
                <a:latin typeface="Ubuntu Mono" panose="020B0509030602030204" pitchFamily="49" charset="0"/>
                <a:ea typeface="+mn-ea"/>
                <a:cs typeface="+mn-cs"/>
              </a:rPr>
              <a:t>datatable</a:t>
            </a:r>
            <a:r>
              <a:rPr lang="en-US" sz="1200" kern="1200" dirty="0">
                <a:solidFill>
                  <a:schemeClr val="tx1"/>
                </a:solidFill>
                <a:latin typeface="Ubuntu Mono" panose="020B0509030602030204" pitchFamily="49" charset="0"/>
                <a:ea typeface="+mn-ea"/>
                <a:cs typeface="+mn-cs"/>
              </a:rPr>
              <a:t> object</a:t>
            </a:r>
          </a:p>
          <a:p>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Close the file</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reader.Close</a:t>
            </a:r>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Wait for </a:t>
            </a:r>
            <a:r>
              <a:rPr lang="en-US" sz="1200" kern="1200" dirty="0" err="1">
                <a:solidFill>
                  <a:schemeClr val="tx1"/>
                </a:solidFill>
                <a:latin typeface="Ubuntu Mono" panose="020B0509030602030204" pitchFamily="49" charset="0"/>
                <a:ea typeface="+mn-ea"/>
                <a:cs typeface="+mn-cs"/>
              </a:rPr>
              <a:t>runspaces</a:t>
            </a:r>
            <a:r>
              <a:rPr lang="en-US" sz="1200" kern="1200" dirty="0">
                <a:solidFill>
                  <a:schemeClr val="tx1"/>
                </a:solidFill>
                <a:latin typeface="Ubuntu Mono" panose="020B0509030602030204" pitchFamily="49" charset="0"/>
                <a:ea typeface="+mn-ea"/>
                <a:cs typeface="+mn-cs"/>
              </a:rPr>
              <a:t> to complete</a:t>
            </a:r>
          </a:p>
          <a:p>
            <a:r>
              <a:rPr lang="en-US" sz="1200" kern="1200" dirty="0">
                <a:solidFill>
                  <a:schemeClr val="tx1"/>
                </a:solidFill>
                <a:latin typeface="Ubuntu Mono" panose="020B0509030602030204" pitchFamily="49" charset="0"/>
                <a:ea typeface="+mn-ea"/>
                <a:cs typeface="+mn-cs"/>
              </a:rPr>
              <a:t>while ($</a:t>
            </a:r>
            <a:r>
              <a:rPr lang="en-US" sz="1200" kern="1200" dirty="0" err="1">
                <a:solidFill>
                  <a:schemeClr val="tx1"/>
                </a:solidFill>
                <a:latin typeface="Ubuntu Mono" panose="020B0509030602030204" pitchFamily="49" charset="0"/>
                <a:ea typeface="+mn-ea"/>
                <a:cs typeface="+mn-cs"/>
              </a:rPr>
              <a:t>runspaces.Status.IsCompleted</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notcontains</a:t>
            </a:r>
            <a:r>
              <a:rPr lang="en-US" sz="1200" kern="1200" dirty="0">
                <a:solidFill>
                  <a:schemeClr val="tx1"/>
                </a:solidFill>
                <a:latin typeface="Ubuntu Mono" panose="020B0509030602030204" pitchFamily="49" charset="0"/>
                <a:ea typeface="+mn-ea"/>
                <a:cs typeface="+mn-cs"/>
              </a:rPr>
              <a:t> $true) {}</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End timer</a:t>
            </a:r>
          </a:p>
          <a:p>
            <a:r>
              <a:rPr lang="en-US" sz="1200" kern="1200" dirty="0">
                <a:solidFill>
                  <a:schemeClr val="tx1"/>
                </a:solidFill>
                <a:latin typeface="Ubuntu Mono" panose="020B0509030602030204" pitchFamily="49" charset="0"/>
                <a:ea typeface="+mn-ea"/>
                <a:cs typeface="+mn-cs"/>
              </a:rPr>
              <a:t>$secs = $</a:t>
            </a:r>
            <a:r>
              <a:rPr lang="en-US" sz="1200" kern="1200" dirty="0" err="1">
                <a:solidFill>
                  <a:schemeClr val="tx1"/>
                </a:solidFill>
                <a:latin typeface="Ubuntu Mono" panose="020B0509030602030204" pitchFamily="49" charset="0"/>
                <a:ea typeface="+mn-ea"/>
                <a:cs typeface="+mn-cs"/>
              </a:rPr>
              <a:t>time.Elapsed.TotalSeconds</a:t>
            </a:r>
            <a:endParaRPr lang="en-US" sz="1200" kern="1200" dirty="0">
              <a:solidFill>
                <a:schemeClr val="tx1"/>
              </a:solidFill>
              <a:latin typeface="Ubuntu Mono" panose="020B0509030602030204" pitchFamily="49" charset="0"/>
              <a:ea typeface="+mn-ea"/>
              <a:cs typeface="+mn-cs"/>
            </a:endParaRP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Cleanup </a:t>
            </a:r>
            <a:r>
              <a:rPr lang="en-US" sz="1200" kern="1200" dirty="0" err="1">
                <a:solidFill>
                  <a:schemeClr val="tx1"/>
                </a:solidFill>
                <a:latin typeface="Ubuntu Mono" panose="020B0509030602030204" pitchFamily="49" charset="0"/>
                <a:ea typeface="+mn-ea"/>
                <a:cs typeface="+mn-cs"/>
              </a:rPr>
              <a:t>runspaces</a:t>
            </a:r>
            <a:r>
              <a:rPr lang="en-US" sz="1200" kern="1200" dirty="0">
                <a:solidFill>
                  <a:schemeClr val="tx1"/>
                </a:solidFill>
                <a:latin typeface="Ubuntu Mono" panose="020B0509030602030204" pitchFamily="49" charset="0"/>
                <a:ea typeface="+mn-ea"/>
                <a:cs typeface="+mn-cs"/>
              </a:rPr>
              <a:t> </a:t>
            </a:r>
          </a:p>
          <a:p>
            <a:r>
              <a:rPr lang="en-US" sz="1200" kern="1200" dirty="0" err="1">
                <a:solidFill>
                  <a:schemeClr val="tx1"/>
                </a:solidFill>
                <a:latin typeface="Ubuntu Mono" panose="020B0509030602030204" pitchFamily="49" charset="0"/>
                <a:ea typeface="+mn-ea"/>
                <a:cs typeface="+mn-cs"/>
              </a:rPr>
              <a:t>foreach</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runspace</a:t>
            </a:r>
            <a:r>
              <a:rPr lang="en-US" sz="1200" kern="1200" dirty="0">
                <a:solidFill>
                  <a:schemeClr val="tx1"/>
                </a:solidFill>
                <a:latin typeface="Ubuntu Mono" panose="020B0509030602030204" pitchFamily="49" charset="0"/>
                <a:ea typeface="+mn-ea"/>
                <a:cs typeface="+mn-cs"/>
              </a:rPr>
              <a:t> in $</a:t>
            </a:r>
            <a:r>
              <a:rPr lang="en-US" sz="1200" kern="1200" dirty="0" err="1">
                <a:solidFill>
                  <a:schemeClr val="tx1"/>
                </a:solidFill>
                <a:latin typeface="Ubuntu Mono" panose="020B0509030602030204" pitchFamily="49" charset="0"/>
                <a:ea typeface="+mn-ea"/>
                <a:cs typeface="+mn-cs"/>
              </a:rPr>
              <a:t>runspaces</a:t>
            </a:r>
            <a:r>
              <a:rPr lang="en-US" sz="1200" kern="1200" dirty="0">
                <a:solidFill>
                  <a:schemeClr val="tx1"/>
                </a:solidFill>
                <a:latin typeface="Ubuntu Mono" panose="020B0509030602030204" pitchFamily="49" charset="0"/>
                <a:ea typeface="+mn-ea"/>
                <a:cs typeface="+mn-cs"/>
              </a:rPr>
              <a:t> ) { </a:t>
            </a:r>
          </a:p>
          <a:p>
            <a:r>
              <a:rPr lang="en-US" sz="1200" kern="1200" dirty="0">
                <a:solidFill>
                  <a:schemeClr val="tx1"/>
                </a:solidFill>
                <a:latin typeface="Ubuntu Mono" panose="020B0509030602030204" pitchFamily="49" charset="0"/>
                <a:ea typeface="+mn-ea"/>
                <a:cs typeface="+mn-cs"/>
              </a:rPr>
              <a:t>[void]$</a:t>
            </a:r>
            <a:r>
              <a:rPr lang="en-US" sz="1200" kern="1200" dirty="0" err="1">
                <a:solidFill>
                  <a:schemeClr val="tx1"/>
                </a:solidFill>
                <a:latin typeface="Ubuntu Mono" panose="020B0509030602030204" pitchFamily="49" charset="0"/>
                <a:ea typeface="+mn-ea"/>
                <a:cs typeface="+mn-cs"/>
              </a:rPr>
              <a:t>runspace.Pipe.EndInvoke</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runspace.Status</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EndInvoke</a:t>
            </a:r>
            <a:r>
              <a:rPr lang="en-US" sz="1200" kern="1200" dirty="0">
                <a:solidFill>
                  <a:schemeClr val="tx1"/>
                </a:solidFill>
                <a:latin typeface="Ubuntu Mono" panose="020B0509030602030204" pitchFamily="49" charset="0"/>
                <a:ea typeface="+mn-ea"/>
                <a:cs typeface="+mn-cs"/>
              </a:rPr>
              <a:t> method retrieves the results of the asynchronous call</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runspace.Pipe.Dispose</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Cleanup </a:t>
            </a:r>
            <a:r>
              <a:rPr lang="en-US" sz="1200" kern="1200" dirty="0" err="1">
                <a:solidFill>
                  <a:schemeClr val="tx1"/>
                </a:solidFill>
                <a:latin typeface="Ubuntu Mono" panose="020B0509030602030204" pitchFamily="49" charset="0"/>
                <a:ea typeface="+mn-ea"/>
                <a:cs typeface="+mn-cs"/>
              </a:rPr>
              <a:t>runspace</a:t>
            </a:r>
            <a:r>
              <a:rPr lang="en-US" sz="1200" kern="1200" dirty="0">
                <a:solidFill>
                  <a:schemeClr val="tx1"/>
                </a:solidFill>
                <a:latin typeface="Ubuntu Mono" panose="020B0509030602030204" pitchFamily="49" charset="0"/>
                <a:ea typeface="+mn-ea"/>
                <a:cs typeface="+mn-cs"/>
              </a:rPr>
              <a:t> pool</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pool.Close</a:t>
            </a:r>
            <a:r>
              <a:rPr lang="en-US" sz="1200" kern="1200" dirty="0">
                <a:solidFill>
                  <a:schemeClr val="tx1"/>
                </a:solidFill>
                <a:latin typeface="Ubuntu Mono" panose="020B0509030602030204" pitchFamily="49" charset="0"/>
                <a:ea typeface="+mn-ea"/>
                <a:cs typeface="+mn-cs"/>
              </a:rPr>
              <a:t>() </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pool.Dispose</a:t>
            </a:r>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Cleanup SQL Connections</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System.Data.SqlClient.SqlConnection</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ClearAllPools</a:t>
            </a:r>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Done! Format output then display</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totalrows</a:t>
            </a:r>
            <a:r>
              <a:rPr lang="en-US" sz="1200" kern="1200" dirty="0">
                <a:solidFill>
                  <a:schemeClr val="tx1"/>
                </a:solidFill>
                <a:latin typeface="Ubuntu Mono" panose="020B0509030602030204" pitchFamily="49" charset="0"/>
                <a:ea typeface="+mn-ea"/>
                <a:cs typeface="+mn-cs"/>
              </a:rPr>
              <a:t> = 1000000</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rs</a:t>
            </a:r>
            <a:r>
              <a:rPr lang="en-US" sz="1200" kern="1200" dirty="0">
                <a:solidFill>
                  <a:schemeClr val="tx1"/>
                </a:solidFill>
                <a:latin typeface="Ubuntu Mono" panose="020B0509030602030204" pitchFamily="49" charset="0"/>
                <a:ea typeface="+mn-ea"/>
                <a:cs typeface="+mn-cs"/>
              </a:rPr>
              <a:t> = "{0:N0}" -f [</a:t>
            </a:r>
            <a:r>
              <a:rPr lang="en-US" sz="1200" kern="1200" dirty="0" err="1">
                <a:solidFill>
                  <a:schemeClr val="tx1"/>
                </a:solidFill>
                <a:latin typeface="Ubuntu Mono" panose="020B0509030602030204" pitchFamily="49" charset="0"/>
                <a:ea typeface="+mn-ea"/>
                <a:cs typeface="+mn-cs"/>
              </a:rPr>
              <a:t>int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totalrows</a:t>
            </a:r>
            <a:r>
              <a:rPr lang="en-US" sz="1200" kern="1200" dirty="0">
                <a:solidFill>
                  <a:schemeClr val="tx1"/>
                </a:solidFill>
                <a:latin typeface="Ubuntu Mono" panose="020B0509030602030204" pitchFamily="49" charset="0"/>
                <a:ea typeface="+mn-ea"/>
                <a:cs typeface="+mn-cs"/>
              </a:rPr>
              <a:t> / $secs)</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rm</a:t>
            </a:r>
            <a:r>
              <a:rPr lang="en-US" sz="1200" kern="1200" dirty="0">
                <a:solidFill>
                  <a:schemeClr val="tx1"/>
                </a:solidFill>
                <a:latin typeface="Ubuntu Mono" panose="020B0509030602030204" pitchFamily="49" charset="0"/>
                <a:ea typeface="+mn-ea"/>
                <a:cs typeface="+mn-cs"/>
              </a:rPr>
              <a:t> = "{0:N0}" -f [</a:t>
            </a:r>
            <a:r>
              <a:rPr lang="en-US" sz="1200" kern="1200" dirty="0" err="1">
                <a:solidFill>
                  <a:schemeClr val="tx1"/>
                </a:solidFill>
                <a:latin typeface="Ubuntu Mono" panose="020B0509030602030204" pitchFamily="49" charset="0"/>
                <a:ea typeface="+mn-ea"/>
                <a:cs typeface="+mn-cs"/>
              </a:rPr>
              <a:t>int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totalrows</a:t>
            </a:r>
            <a:r>
              <a:rPr lang="en-US" sz="1200" kern="1200" dirty="0">
                <a:solidFill>
                  <a:schemeClr val="tx1"/>
                </a:solidFill>
                <a:latin typeface="Ubuntu Mono" panose="020B0509030602030204" pitchFamily="49" charset="0"/>
                <a:ea typeface="+mn-ea"/>
                <a:cs typeface="+mn-cs"/>
              </a:rPr>
              <a:t> / $secs * 60)</a:t>
            </a:r>
          </a:p>
          <a:p>
            <a:r>
              <a:rPr lang="en-US" sz="1200" kern="1200" dirty="0">
                <a:solidFill>
                  <a:schemeClr val="tx1"/>
                </a:solidFill>
                <a:latin typeface="Ubuntu Mono" panose="020B0509030602030204" pitchFamily="49" charset="0"/>
                <a:ea typeface="+mn-ea"/>
                <a:cs typeface="+mn-cs"/>
              </a:rPr>
              <a:t>$mill = "{0:N0}" -f $</a:t>
            </a:r>
            <a:r>
              <a:rPr lang="en-US" sz="1200" kern="1200" dirty="0" err="1">
                <a:solidFill>
                  <a:schemeClr val="tx1"/>
                </a:solidFill>
                <a:latin typeface="Ubuntu Mono" panose="020B0509030602030204" pitchFamily="49" charset="0"/>
                <a:ea typeface="+mn-ea"/>
                <a:cs typeface="+mn-cs"/>
              </a:rPr>
              <a:t>totalrows</a:t>
            </a:r>
            <a:endParaRPr lang="en-US" sz="1200" kern="1200" dirty="0">
              <a:solidFill>
                <a:schemeClr val="tx1"/>
              </a:solidFill>
              <a:latin typeface="Ubuntu Mono" panose="020B0509030602030204" pitchFamily="49" charset="0"/>
              <a:ea typeface="+mn-ea"/>
              <a:cs typeface="+mn-cs"/>
            </a:endParaRP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Write-Output "$mill rows imported in $([math]::round($secs,2)) seconds ($</a:t>
            </a:r>
            <a:r>
              <a:rPr lang="en-US" sz="1200" kern="1200" dirty="0" err="1">
                <a:solidFill>
                  <a:schemeClr val="tx1"/>
                </a:solidFill>
                <a:latin typeface="Ubuntu Mono" panose="020B0509030602030204" pitchFamily="49" charset="0"/>
                <a:ea typeface="+mn-ea"/>
                <a:cs typeface="+mn-cs"/>
              </a:rPr>
              <a:t>rs</a:t>
            </a:r>
            <a:r>
              <a:rPr lang="en-US" sz="1200" kern="1200" dirty="0">
                <a:solidFill>
                  <a:schemeClr val="tx1"/>
                </a:solidFill>
                <a:latin typeface="Ubuntu Mono" panose="020B0509030602030204" pitchFamily="49" charset="0"/>
                <a:ea typeface="+mn-ea"/>
                <a:cs typeface="+mn-cs"/>
              </a:rPr>
              <a:t> rows/sec and $</a:t>
            </a:r>
            <a:r>
              <a:rPr lang="en-US" sz="1200" kern="1200" dirty="0" err="1">
                <a:solidFill>
                  <a:schemeClr val="tx1"/>
                </a:solidFill>
                <a:latin typeface="Ubuntu Mono" panose="020B0509030602030204" pitchFamily="49" charset="0"/>
                <a:ea typeface="+mn-ea"/>
                <a:cs typeface="+mn-cs"/>
              </a:rPr>
              <a:t>rm</a:t>
            </a:r>
            <a:r>
              <a:rPr lang="en-US" sz="1200" kern="1200" dirty="0">
                <a:solidFill>
                  <a:schemeClr val="tx1"/>
                </a:solidFill>
                <a:latin typeface="Ubuntu Mono" panose="020B0509030602030204" pitchFamily="49" charset="0"/>
                <a:ea typeface="+mn-ea"/>
                <a:cs typeface="+mn-cs"/>
              </a:rPr>
              <a:t> rows/min)"</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39</a:t>
            </a:fld>
            <a:endParaRPr lang="de-DE"/>
          </a:p>
        </p:txBody>
      </p:sp>
    </p:spTree>
    <p:extLst>
      <p:ext uri="{BB962C8B-B14F-4D97-AF65-F5344CB8AC3E}">
        <p14:creationId xmlns:p14="http://schemas.microsoft.com/office/powerpoint/2010/main" val="2424774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 coworker came in and asked if I could import a 9 million row CSV file filled with geo data. As I considered my SQL options, he mentioned using Java to split the file into 4 and then parsing it out that way. I was like “Oh, wait! I can do it in PowerShell!</a:t>
            </a:r>
            <a:r>
              <a:rPr lang="en-US" sz="1200" baseline="0" dirty="0"/>
              <a:t> </a:t>
            </a:r>
            <a:r>
              <a:rPr lang="en-US" sz="1200" dirty="0"/>
              <a:t>You ever used it? I bet there’s some command that goes something like this…..”</a:t>
            </a:r>
          </a:p>
          <a:p>
            <a:endParaRPr lang="en-US" sz="1200"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a:t>
            </a:fld>
            <a:endParaRPr lang="de-DE"/>
          </a:p>
        </p:txBody>
      </p:sp>
    </p:spTree>
    <p:extLst>
      <p:ext uri="{BB962C8B-B14F-4D97-AF65-F5344CB8AC3E}">
        <p14:creationId xmlns:p14="http://schemas.microsoft.com/office/powerpoint/2010/main" val="8668993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Clearing, closing and disposing are extra important when working with massive numbers</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RAM usage</a:t>
            </a:r>
            <a:r>
              <a:rPr lang="en-US" sz="1200" baseline="0" dirty="0"/>
              <a:t> is still a pain point</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This journey continues….</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40</a:t>
            </a:fld>
            <a:endParaRPr lang="de-DE"/>
          </a:p>
        </p:txBody>
      </p:sp>
    </p:spTree>
    <p:extLst>
      <p:ext uri="{BB962C8B-B14F-4D97-AF65-F5344CB8AC3E}">
        <p14:creationId xmlns:p14="http://schemas.microsoft.com/office/powerpoint/2010/main" val="6790181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41</a:t>
            </a:fld>
            <a:endParaRPr lang="de-DE"/>
          </a:p>
        </p:txBody>
      </p:sp>
    </p:spTree>
    <p:extLst>
      <p:ext uri="{BB962C8B-B14F-4D97-AF65-F5344CB8AC3E}">
        <p14:creationId xmlns:p14="http://schemas.microsoft.com/office/powerpoint/2010/main" val="29875128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Now this is for a real world dataset. For a two-column dataset, I hit 660,000.</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42</a:t>
            </a:fld>
            <a:endParaRPr lang="de-DE"/>
          </a:p>
        </p:txBody>
      </p:sp>
    </p:spTree>
    <p:extLst>
      <p:ext uri="{BB962C8B-B14F-4D97-AF65-F5344CB8AC3E}">
        <p14:creationId xmlns:p14="http://schemas.microsoft.com/office/powerpoint/2010/main" val="4062994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43</a:t>
            </a:fld>
            <a:endParaRPr lang="de-DE"/>
          </a:p>
        </p:txBody>
      </p:sp>
    </p:spTree>
    <p:extLst>
      <p:ext uri="{BB962C8B-B14F-4D97-AF65-F5344CB8AC3E}">
        <p14:creationId xmlns:p14="http://schemas.microsoft.com/office/powerpoint/2010/main" val="3180867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a:t>
            </a:r>
            <a:r>
              <a:rPr lang="en-US" baseline="0" dirty="0"/>
              <a:t> Invoke-</a:t>
            </a:r>
            <a:r>
              <a:rPr lang="en-US" baseline="0" dirty="0" err="1"/>
              <a:t>WebRequest’s</a:t>
            </a:r>
            <a:r>
              <a:rPr lang="en-US" baseline="0" dirty="0"/>
              <a:t> –</a:t>
            </a:r>
            <a:r>
              <a:rPr lang="en-US" baseline="0" dirty="0" err="1"/>
              <a:t>OutputFile</a:t>
            </a:r>
            <a:r>
              <a:rPr lang="en-US" baseline="0" dirty="0"/>
              <a:t> is *so* slow.</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44</a:t>
            </a:fld>
            <a:endParaRPr lang="de-DE"/>
          </a:p>
        </p:txBody>
      </p:sp>
    </p:spTree>
    <p:extLst>
      <p:ext uri="{BB962C8B-B14F-4D97-AF65-F5344CB8AC3E}">
        <p14:creationId xmlns:p14="http://schemas.microsoft.com/office/powerpoint/2010/main" val="23130876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stackoverflow.com/questions/5260125/</a:t>
            </a:r>
            <a:r>
              <a:rPr lang="en-US" dirty="0" err="1"/>
              <a:t>whats</a:t>
            </a:r>
            <a:r>
              <a:rPr lang="en-US" dirty="0"/>
              <a:t>-the-better-cleaner-way-to-ignore-output-in-</a:t>
            </a:r>
            <a:r>
              <a:rPr lang="en-US" dirty="0" err="1"/>
              <a:t>powershell</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45</a:t>
            </a:fld>
            <a:endParaRPr lang="de-DE"/>
          </a:p>
        </p:txBody>
      </p:sp>
    </p:spTree>
    <p:extLst>
      <p:ext uri="{BB962C8B-B14F-4D97-AF65-F5344CB8AC3E}">
        <p14:creationId xmlns:p14="http://schemas.microsoft.com/office/powerpoint/2010/main" val="3660305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http://foxdeploy.com/2016/03/23/coding-for-speed/</a:t>
            </a:r>
          </a:p>
          <a:p>
            <a:r>
              <a:rPr lang="en-US" dirty="0"/>
              <a:t>https://gist.github.com/IISResetMe/3facb38f97126253c276147b2c8f5202</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46</a:t>
            </a:fld>
            <a:endParaRPr lang="de-DE"/>
          </a:p>
        </p:txBody>
      </p:sp>
    </p:spTree>
    <p:extLst>
      <p:ext uri="{BB962C8B-B14F-4D97-AF65-F5344CB8AC3E}">
        <p14:creationId xmlns:p14="http://schemas.microsoft.com/office/powerpoint/2010/main" val="2083798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http://powershell.com/cs/blogs/tobias/archive/2010/11/30/speeding-up-your-scripts.aspx</a:t>
            </a:r>
          </a:p>
          <a:p>
            <a:r>
              <a:rPr lang="en-US" dirty="0"/>
              <a:t>http://powershell.com/cs/blogs/ebookv2/archive/2012/03/12/chapter-5-the-powershell-pipeline.aspx</a:t>
            </a:r>
          </a:p>
          <a:p>
            <a:endParaRPr lang="en-US" dirty="0"/>
          </a:p>
          <a:p>
            <a:r>
              <a:rPr lang="en-US" dirty="0"/>
              <a:t>Similar</a:t>
            </a:r>
            <a:r>
              <a:rPr lang="en-US" baseline="0" dirty="0"/>
              <a:t> in my mind to SQL Server’s set-based thinking as opposed to row-based thinking aka row by agonizing row or RBAR.</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47</a:t>
            </a:fld>
            <a:endParaRPr lang="de-DE"/>
          </a:p>
        </p:txBody>
      </p:sp>
    </p:spTree>
    <p:extLst>
      <p:ext uri="{BB962C8B-B14F-4D97-AF65-F5344CB8AC3E}">
        <p14:creationId xmlns:p14="http://schemas.microsoft.com/office/powerpoint/2010/main" val="34036956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From Jeff </a:t>
            </a:r>
            <a:r>
              <a:rPr lang="en-US" dirty="0" err="1"/>
              <a:t>Wouter’s</a:t>
            </a:r>
            <a:r>
              <a:rPr lang="en-US" dirty="0"/>
              <a:t> presentation “PowerShell</a:t>
            </a:r>
            <a:r>
              <a:rPr lang="en-US" baseline="0" dirty="0"/>
              <a:t> Unbound”</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Ubuntu" panose="020B0504030602030204" pitchFamily="34" charset="0"/>
              </a:rPr>
              <a:t>$files = Get-</a:t>
            </a:r>
            <a:r>
              <a:rPr lang="en-US" dirty="0" err="1">
                <a:latin typeface="Ubuntu" panose="020B0504030602030204" pitchFamily="34" charset="0"/>
              </a:rPr>
              <a:t>ChildItem</a:t>
            </a:r>
            <a:r>
              <a:rPr lang="en-US" dirty="0">
                <a:latin typeface="Ubuntu" panose="020B0504030602030204" pitchFamily="34" charset="0"/>
              </a:rPr>
              <a:t> C:\ -</a:t>
            </a:r>
            <a:r>
              <a:rPr lang="en-US" dirty="0" err="1">
                <a:latin typeface="Ubuntu" panose="020B0504030602030204" pitchFamily="34" charset="0"/>
              </a:rPr>
              <a:t>Recurse</a:t>
            </a:r>
            <a:r>
              <a:rPr lang="en-US" dirty="0">
                <a:latin typeface="Ubuntu" panose="020B0504030602030204" pitchFamily="34" charset="0"/>
              </a:rPr>
              <a:t> </a:t>
            </a:r>
          </a:p>
          <a:p>
            <a:endParaRPr lang="en-US" dirty="0"/>
          </a:p>
          <a:p>
            <a:r>
              <a:rPr lang="en-US" dirty="0"/>
              <a:t>Read more about .Where here</a:t>
            </a:r>
          </a:p>
          <a:p>
            <a:r>
              <a:rPr lang="en-US" dirty="0"/>
              <a:t>https://www.sapien.com/blog/2016/04/22/calling-a-method-without-parentheses/</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48</a:t>
            </a:fld>
            <a:endParaRPr lang="de-DE"/>
          </a:p>
        </p:txBody>
      </p:sp>
    </p:spTree>
    <p:extLst>
      <p:ext uri="{BB962C8B-B14F-4D97-AF65-F5344CB8AC3E}">
        <p14:creationId xmlns:p14="http://schemas.microsoft.com/office/powerpoint/2010/main" val="40636806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https://github.com/ctrlbold/SqlImportSpeedTest</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49</a:t>
            </a:fld>
            <a:endParaRPr lang="de-DE"/>
          </a:p>
        </p:txBody>
      </p:sp>
    </p:spTree>
    <p:extLst>
      <p:ext uri="{BB962C8B-B14F-4D97-AF65-F5344CB8AC3E}">
        <p14:creationId xmlns:p14="http://schemas.microsoft.com/office/powerpoint/2010/main" val="2415736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effectLst/>
                <a:latin typeface="Ubuntu Mono" panose="020B0509030602030204" pitchFamily="49" charset="0"/>
              </a:rPr>
              <a:t>Export-* doesn’t exist natively… yet.</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a:t>
            </a:fld>
            <a:endParaRPr lang="de-DE"/>
          </a:p>
        </p:txBody>
      </p:sp>
    </p:spTree>
    <p:extLst>
      <p:ext uri="{BB962C8B-B14F-4D97-AF65-F5344CB8AC3E}">
        <p14:creationId xmlns:p14="http://schemas.microsoft.com/office/powerpoint/2010/main" val="9902988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the SLN I</a:t>
            </a:r>
            <a:r>
              <a:rPr lang="en-US" baseline="0" dirty="0"/>
              <a:t> used</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50</a:t>
            </a:fld>
            <a:endParaRPr lang="de-DE"/>
          </a:p>
        </p:txBody>
      </p:sp>
    </p:spTree>
    <p:extLst>
      <p:ext uri="{BB962C8B-B14F-4D97-AF65-F5344CB8AC3E}">
        <p14:creationId xmlns:p14="http://schemas.microsoft.com/office/powerpoint/2010/main" val="15514035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number of us in the PS community are actively</a:t>
            </a:r>
            <a:r>
              <a:rPr lang="en-US" baseline="0" dirty="0"/>
              <a:t> working to get this number to 500k rows/sec. </a:t>
            </a:r>
          </a:p>
          <a:p>
            <a:endParaRPr lang="en-US" baseline="0" dirty="0"/>
          </a:p>
          <a:p>
            <a:r>
              <a:rPr lang="en-US" baseline="0" dirty="0"/>
              <a:t>Fork ‘n join us! </a:t>
            </a:r>
            <a:r>
              <a:rPr lang="en-US" dirty="0"/>
              <a:t>https://git.io/vwgK2</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51</a:t>
            </a:fld>
            <a:endParaRPr lang="de-DE"/>
          </a:p>
        </p:txBody>
      </p:sp>
    </p:spTree>
    <p:extLst>
      <p:ext uri="{BB962C8B-B14F-4D97-AF65-F5344CB8AC3E}">
        <p14:creationId xmlns:p14="http://schemas.microsoft.com/office/powerpoint/2010/main" val="21524201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lumMod val="95000"/>
                </a:schemeClr>
              </a:solidFill>
            </a:endParaRP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52</a:t>
            </a:fld>
            <a:endParaRPr lang="de-DE"/>
          </a:p>
        </p:txBody>
      </p:sp>
    </p:spTree>
    <p:extLst>
      <p:ext uri="{BB962C8B-B14F-4D97-AF65-F5344CB8AC3E}">
        <p14:creationId xmlns:p14="http://schemas.microsoft.com/office/powerpoint/2010/main" val="6911364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Ubuntu Mono" panose="020B0509030602030204" pitchFamily="49" charset="0"/>
              </a:rPr>
              <a:t>https://github.com/ctrlbold/modules/tree/master/SqlImportSpeedTest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Ubuntu Mono" panose="020B0509030602030204" pitchFamily="49" charset="0"/>
              </a:rPr>
              <a:t>https://github.com/proxb/PoshRSJob</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Ubuntu Mono" panose="020B0509030602030204" pitchFamily="49" charset="0"/>
              </a:rPr>
              <a:t>https://onedrive.live.com/?id=607A450CAC265331!169&amp;cid=607A450CAC265331 The Art of </a:t>
            </a:r>
            <a:r>
              <a:rPr lang="en-US" dirty="0" err="1">
                <a:latin typeface="Ubuntu Mono" panose="020B0509030602030204" pitchFamily="49" charset="0"/>
              </a:rPr>
              <a:t>Runspaces</a:t>
            </a:r>
            <a:endParaRPr lang="en-US" dirty="0">
              <a:latin typeface="Ubuntu Mono" panose="020B0509030602030204" pitchFamily="49"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Ubuntu Mono" panose="020B0509030602030204" pitchFamily="49" charset="0"/>
              </a:rPr>
              <a:t>https://gist.github.com/IISResetMe/610deb873a96f331039d</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Ubuntu Mono" panose="020B0509030602030204" pitchFamily="49" charset="0"/>
              </a:rPr>
              <a:t>http://foxdeploy.com/2016/03/23/coding-for-speed/</a:t>
            </a:r>
          </a:p>
          <a:p>
            <a:r>
              <a:rPr lang="en-US" dirty="0">
                <a:latin typeface="Ubuntu Mono" panose="020B0509030602030204" pitchFamily="49" charset="0"/>
              </a:rPr>
              <a:t>https://www.youtube.com/playlist?list=PLhj77zH16wHc4dMOq1yJezXUzxaH3XNSc Optimization Best Practices YouTube Playlist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Ubuntu Mono" panose="020B0509030602030204" pitchFamily="49" charset="0"/>
              </a:rPr>
              <a:t>http://slack.poshcode.org/</a:t>
            </a:r>
          </a:p>
          <a:p>
            <a:r>
              <a:rPr lang="en-US" dirty="0">
                <a:latin typeface="Ubuntu Mono" panose="020B0509030602030204" pitchFamily="49" charset="0"/>
              </a:rPr>
              <a:t>http://sqlps.io</a:t>
            </a:r>
          </a:p>
          <a:p>
            <a:endParaRPr lang="en-US" b="0" dirty="0">
              <a:latin typeface="Ubuntu Mono" panose="020B0509030602030204" pitchFamily="49" charset="0"/>
            </a:endParaRP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53</a:t>
            </a:fld>
            <a:endParaRPr lang="de-DE"/>
          </a:p>
        </p:txBody>
      </p:sp>
    </p:spTree>
    <p:extLst>
      <p:ext uri="{BB962C8B-B14F-4D97-AF65-F5344CB8AC3E}">
        <p14:creationId xmlns:p14="http://schemas.microsoft.com/office/powerpoint/2010/main" val="20614141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54</a:t>
            </a:fld>
            <a:endParaRPr lang="de-DE"/>
          </a:p>
        </p:txBody>
      </p:sp>
    </p:spTree>
    <p:extLst>
      <p:ext uri="{BB962C8B-B14F-4D97-AF65-F5344CB8AC3E}">
        <p14:creationId xmlns:p14="http://schemas.microsoft.com/office/powerpoint/2010/main" val="22698923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hit me up on Twitter, too. @cl</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55</a:t>
            </a:fld>
            <a:endParaRPr lang="de-DE"/>
          </a:p>
        </p:txBody>
      </p:sp>
    </p:spTree>
    <p:extLst>
      <p:ext uri="{BB962C8B-B14F-4D97-AF65-F5344CB8AC3E}">
        <p14:creationId xmlns:p14="http://schemas.microsoft.com/office/powerpoint/2010/main" val="27568047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reading!</a:t>
            </a:r>
          </a:p>
          <a:p>
            <a:endParaRPr lang="en-US" dirty="0"/>
          </a:p>
          <a:p>
            <a:r>
              <a:rPr lang="en-US" dirty="0"/>
              <a:t>Oh, and if</a:t>
            </a:r>
            <a:r>
              <a:rPr lang="en-US" baseline="0" dirty="0"/>
              <a:t> you love PowerShell and SQL Server, please help make it better! Microsoft wants to hear your suggestions and opinions. Visit sqlps.io/vote to </a:t>
            </a:r>
            <a:r>
              <a:rPr lang="en-US" baseline="0" dirty="0" err="1"/>
              <a:t>upvote</a:t>
            </a:r>
            <a:r>
              <a:rPr lang="en-US" baseline="0" dirty="0"/>
              <a:t> the cmdlets you want to see in SQLPS.</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56</a:t>
            </a:fld>
            <a:endParaRPr lang="de-DE"/>
          </a:p>
        </p:txBody>
      </p:sp>
    </p:spTree>
    <p:extLst>
      <p:ext uri="{BB962C8B-B14F-4D97-AF65-F5344CB8AC3E}">
        <p14:creationId xmlns:p14="http://schemas.microsoft.com/office/powerpoint/2010/main" val="33955241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rgbClr val="FFFFFF"/>
                </a:solidFill>
              </a:defRPr>
            </a:pPr>
            <a:r>
              <a:rPr lang="en-US" dirty="0"/>
              <a:t>In</a:t>
            </a:r>
            <a:r>
              <a:rPr lang="en-US" baseline="0" dirty="0"/>
              <a:t> case you’re wondering</a:t>
            </a:r>
            <a:endParaRPr lang="en-US" dirty="0"/>
          </a:p>
          <a:p>
            <a:pPr>
              <a:defRPr>
                <a:solidFill>
                  <a:srgbClr val="FFFFFF"/>
                </a:solidFill>
              </a:defRPr>
            </a:pPr>
            <a:r>
              <a:rPr lang="en-US" dirty="0"/>
              <a:t>All of this is local storage</a:t>
            </a:r>
          </a:p>
          <a:p>
            <a:r>
              <a:rPr lang="en-US" dirty="0"/>
              <a:t>Average 229,450 rows/sec</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57</a:t>
            </a:fld>
            <a:endParaRPr lang="de-DE"/>
          </a:p>
        </p:txBody>
      </p:sp>
    </p:spTree>
    <p:extLst>
      <p:ext uri="{BB962C8B-B14F-4D97-AF65-F5344CB8AC3E}">
        <p14:creationId xmlns:p14="http://schemas.microsoft.com/office/powerpoint/2010/main" val="13218808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LOL :/</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58</a:t>
            </a:fld>
            <a:endParaRPr lang="de-DE"/>
          </a:p>
        </p:txBody>
      </p:sp>
    </p:spTree>
    <p:extLst>
      <p:ext uri="{BB962C8B-B14F-4D97-AF65-F5344CB8AC3E}">
        <p14:creationId xmlns:p14="http://schemas.microsoft.com/office/powerpoint/2010/main" val="423236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Import-Csv</a:t>
            </a:r>
            <a:r>
              <a:rPr lang="en-US" baseline="0" dirty="0"/>
              <a:t> is a</a:t>
            </a:r>
            <a:r>
              <a:rPr lang="en-US" dirty="0"/>
              <a:t>wesome for smaller files. I use it all the time.</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6</a:t>
            </a:fld>
            <a:endParaRPr lang="de-DE"/>
          </a:p>
        </p:txBody>
      </p:sp>
    </p:spTree>
    <p:extLst>
      <p:ext uri="{BB962C8B-B14F-4D97-AF65-F5344CB8AC3E}">
        <p14:creationId xmlns:p14="http://schemas.microsoft.com/office/powerpoint/2010/main" val="1201311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third party</a:t>
            </a:r>
            <a:r>
              <a:rPr lang="en-US" baseline="0" dirty="0"/>
              <a:t> requirements </a:t>
            </a:r>
            <a:r>
              <a:rPr lang="en-US" dirty="0"/>
              <a:t>for maximum flexibility. I always</a:t>
            </a:r>
            <a:r>
              <a:rPr lang="en-US" baseline="0" dirty="0"/>
              <a:t> prefer not to force dependencies on the audience (except SMO when appropriate ;).</a:t>
            </a:r>
            <a:endParaRPr lang="en-US" dirty="0"/>
          </a:p>
          <a:p>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7</a:t>
            </a:fld>
            <a:endParaRPr lang="de-DE"/>
          </a:p>
        </p:txBody>
      </p:sp>
    </p:spTree>
    <p:extLst>
      <p:ext uri="{BB962C8B-B14F-4D97-AF65-F5344CB8AC3E}">
        <p14:creationId xmlns:p14="http://schemas.microsoft.com/office/powerpoint/2010/main" val="1681387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Solid</a:t>
            </a:r>
            <a:r>
              <a:rPr lang="en-US" baseline="0" dirty="0"/>
              <a:t> plan.</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8</a:t>
            </a:fld>
            <a:endParaRPr lang="de-DE"/>
          </a:p>
        </p:txBody>
      </p:sp>
    </p:spTree>
    <p:extLst>
      <p:ext uri="{BB962C8B-B14F-4D97-AF65-F5344CB8AC3E}">
        <p14:creationId xmlns:p14="http://schemas.microsoft.com/office/powerpoint/2010/main" val="798998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Ubuntu Mono" panose="020B0509030602030204" pitchFamily="49" charset="0"/>
                <a:ea typeface="+mn-ea"/>
                <a:cs typeface="+mn-cs"/>
              </a:rPr>
              <a:t>I don’t always</a:t>
            </a:r>
            <a:r>
              <a:rPr lang="en-US" sz="1200" kern="1200" baseline="0" dirty="0">
                <a:solidFill>
                  <a:schemeClr val="tx1"/>
                </a:solidFill>
                <a:latin typeface="Ubuntu Mono" panose="020B0509030602030204" pitchFamily="49" charset="0"/>
                <a:ea typeface="+mn-ea"/>
                <a:cs typeface="+mn-cs"/>
              </a:rPr>
              <a:t> believe vendors when they say their data is only this big, so when I first start out, I start with maxed out </a:t>
            </a:r>
            <a:r>
              <a:rPr lang="en-US" sz="1200" kern="1200" baseline="0" dirty="0" err="1">
                <a:solidFill>
                  <a:schemeClr val="tx1"/>
                </a:solidFill>
                <a:latin typeface="Ubuntu Mono" panose="020B0509030602030204" pitchFamily="49" charset="0"/>
                <a:ea typeface="+mn-ea"/>
                <a:cs typeface="+mn-cs"/>
              </a:rPr>
              <a:t>nvarchar</a:t>
            </a:r>
            <a:r>
              <a:rPr lang="en-US" sz="1200" kern="1200" baseline="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CREATE TABLE [</a:t>
            </a:r>
            <a:r>
              <a:rPr lang="en-US" sz="1200" kern="1200" dirty="0" err="1">
                <a:solidFill>
                  <a:schemeClr val="tx1"/>
                </a:solidFill>
                <a:latin typeface="Ubuntu Mono" panose="020B0509030602030204" pitchFamily="49" charset="0"/>
                <a:ea typeface="+mn-ea"/>
                <a:cs typeface="+mn-cs"/>
              </a:rPr>
              <a:t>dbo</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allcountries</a:t>
            </a:r>
            <a:r>
              <a:rPr lang="en-US" sz="1200" kern="1200" dirty="0">
                <a:solidFill>
                  <a:schemeClr val="tx1"/>
                </a:solidFill>
                <a:latin typeface="Ubuntu Mono" panose="020B0509030602030204" pitchFamily="49" charset="0"/>
                <a:ea typeface="+mn-ea"/>
                <a:cs typeface="+mn-cs"/>
              </a:rPr>
              <a:t>](</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GeoNameId</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(255) PRIMARY KEY,</a:t>
            </a:r>
          </a:p>
          <a:p>
            <a:pPr lvl="1"/>
            <a:r>
              <a:rPr lang="en-US" sz="1200" kern="1200" dirty="0">
                <a:solidFill>
                  <a:schemeClr val="tx1"/>
                </a:solidFill>
                <a:latin typeface="Ubuntu Mono" panose="020B0509030602030204" pitchFamily="49" charset="0"/>
                <a:ea typeface="+mn-ea"/>
                <a:cs typeface="+mn-cs"/>
              </a:rPr>
              <a:t>[Name]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AsciiName</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AlternateNames</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[Latitude]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[Longitude]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FeatureClass</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FeatureCode</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CountryCode</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[Cc2]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[Admin1Code]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[Admin2Code]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[Admin3Code]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[Admin4Code]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[Population]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[Elevation]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[Dem]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Timezone</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ModificationDate</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r>
              <a:rPr lang="en-US" sz="1200" kern="1200" dirty="0">
                <a:solidFill>
                  <a:schemeClr val="tx1"/>
                </a:solidFill>
                <a:latin typeface="Ubuntu Mono" panose="020B0509030602030204" pitchFamily="49" charset="0"/>
                <a:ea typeface="+mn-ea"/>
                <a:cs typeface="+mn-cs"/>
              </a:rPr>
              <a:t>) </a:t>
            </a:r>
          </a:p>
          <a:p>
            <a:endParaRPr lang="en-US" sz="1200" kern="1200" dirty="0">
              <a:solidFill>
                <a:schemeClr val="tx1"/>
              </a:solidFill>
              <a:latin typeface="Ubuntu Mono" panose="020B0509030602030204" pitchFamily="49" charset="0"/>
              <a:ea typeface="+mn-ea"/>
              <a:cs typeface="+mn-cs"/>
            </a:endParaRP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9</a:t>
            </a:fld>
            <a:endParaRPr lang="de-DE"/>
          </a:p>
        </p:txBody>
      </p:sp>
    </p:spTree>
    <p:extLst>
      <p:ext uri="{BB962C8B-B14F-4D97-AF65-F5344CB8AC3E}">
        <p14:creationId xmlns:p14="http://schemas.microsoft.com/office/powerpoint/2010/main" val="2198502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Star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412776"/>
            <a:ext cx="7772400" cy="930027"/>
          </a:xfrm>
          <a:prstGeom prst="rect">
            <a:avLst/>
          </a:prstGeom>
        </p:spPr>
        <p:txBody>
          <a:bodyPr anchor="ctr"/>
          <a:lstStyle>
            <a:lvl1pPr algn="ctr">
              <a:defRPr sz="4400" b="1" cap="none" baseline="0">
                <a:solidFill>
                  <a:schemeClr val="bg1"/>
                </a:solidFill>
                <a:effectLst>
                  <a:outerShdw blurRad="38100" dist="50800" dir="5400000" algn="t" rotWithShape="0">
                    <a:prstClr val="black">
                      <a:alpha val="40000"/>
                    </a:prstClr>
                  </a:outerShdw>
                </a:effectLst>
                <a:latin typeface="Ubuntu Mono" panose="020B0509030602030204" pitchFamily="49" charset="0"/>
                <a:ea typeface="Roboto Black" panose="02000000000000000000" pitchFamily="2" charset="0"/>
              </a:defRPr>
            </a:lvl1pPr>
          </a:lstStyle>
          <a:p>
            <a:r>
              <a:rPr lang="de-DE" dirty="0" err="1"/>
              <a:t>Presentation</a:t>
            </a:r>
            <a:r>
              <a:rPr lang="de-DE" dirty="0"/>
              <a:t> Title</a:t>
            </a:r>
          </a:p>
        </p:txBody>
      </p:sp>
      <p:sp>
        <p:nvSpPr>
          <p:cNvPr id="3" name="Textplatzhalter 2"/>
          <p:cNvSpPr>
            <a:spLocks noGrp="1"/>
          </p:cNvSpPr>
          <p:nvPr>
            <p:ph type="body" idx="1" hasCustomPrompt="1"/>
          </p:nvPr>
        </p:nvSpPr>
        <p:spPr>
          <a:xfrm>
            <a:off x="674440" y="6093296"/>
            <a:ext cx="4617640" cy="564083"/>
          </a:xfrm>
        </p:spPr>
        <p:txBody>
          <a:bodyPr anchor="t"/>
          <a:lstStyle>
            <a:lvl1pPr marL="0" indent="0" algn="l">
              <a:buNone/>
              <a:defRPr sz="2000" i="1">
                <a:effectLst>
                  <a:outerShdw blurRad="50800" dist="38100" dir="2700000" algn="tl" rotWithShape="0">
                    <a:prstClr val="black">
                      <a:alpha val="40000"/>
                    </a:prstClr>
                  </a:outerShdw>
                </a:effectLst>
                <a:latin typeface="Ubuntu Mono" panose="020B0509030602030204" pitchFamily="49" charset="0"/>
                <a:ea typeface="Roboto Condensed" panose="02000000000000000000" pitchFamily="2"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err="1"/>
              <a:t>Presenter</a:t>
            </a:r>
            <a:r>
              <a:rPr lang="de-DE" dirty="0"/>
              <a:t> Name</a:t>
            </a:r>
          </a:p>
        </p:txBody>
      </p:sp>
      <p:sp>
        <p:nvSpPr>
          <p:cNvPr id="7" name="Textplatzhalter 6"/>
          <p:cNvSpPr>
            <a:spLocks noGrp="1"/>
          </p:cNvSpPr>
          <p:nvPr>
            <p:ph type="body" sz="quarter" idx="10" hasCustomPrompt="1"/>
          </p:nvPr>
        </p:nvSpPr>
        <p:spPr>
          <a:xfrm>
            <a:off x="684213" y="2781300"/>
            <a:ext cx="7772400" cy="935038"/>
          </a:xfrm>
        </p:spPr>
        <p:txBody>
          <a:bodyPr/>
          <a:lstStyle>
            <a:lvl1pPr marL="0" indent="0" algn="ctr">
              <a:buNone/>
              <a:defRPr baseline="0"/>
            </a:lvl1pPr>
          </a:lstStyle>
          <a:p>
            <a:pPr lvl="0"/>
            <a:r>
              <a:rPr lang="de-DE" dirty="0" err="1"/>
              <a:t>Presentation</a:t>
            </a:r>
            <a:r>
              <a:rPr lang="de-DE" dirty="0"/>
              <a:t> </a:t>
            </a:r>
            <a:r>
              <a:rPr lang="de-DE" dirty="0" err="1"/>
              <a:t>Subtitle</a:t>
            </a:r>
            <a:endParaRPr lang="de-DE" dirty="0"/>
          </a:p>
        </p:txBody>
      </p:sp>
    </p:spTree>
    <p:extLst>
      <p:ext uri="{BB962C8B-B14F-4D97-AF65-F5344CB8AC3E}">
        <p14:creationId xmlns:p14="http://schemas.microsoft.com/office/powerpoint/2010/main" val="194566526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Zwischentitel">
    <p:spTree>
      <p:nvGrpSpPr>
        <p:cNvPr id="1" name=""/>
        <p:cNvGrpSpPr/>
        <p:nvPr/>
      </p:nvGrpSpPr>
      <p:grpSpPr>
        <a:xfrm>
          <a:off x="0" y="0"/>
          <a:ext cx="0" cy="0"/>
          <a:chOff x="0" y="0"/>
          <a:chExt cx="0" cy="0"/>
        </a:xfrm>
      </p:grpSpPr>
      <p:sp>
        <p:nvSpPr>
          <p:cNvPr id="2" name="Titel 1"/>
          <p:cNvSpPr>
            <a:spLocks noGrp="1"/>
          </p:cNvSpPr>
          <p:nvPr>
            <p:ph type="title"/>
          </p:nvPr>
        </p:nvSpPr>
        <p:spPr>
          <a:xfrm>
            <a:off x="611560" y="2498973"/>
            <a:ext cx="7772400" cy="1362075"/>
          </a:xfrm>
          <a:prstGeom prst="rect">
            <a:avLst/>
          </a:prstGeom>
          <a:solidFill>
            <a:srgbClr val="FFC000"/>
          </a:solidFill>
          <a:effectLst>
            <a:outerShdw blurRad="50800" dist="38100" dir="2700000" algn="tl" rotWithShape="0">
              <a:prstClr val="black">
                <a:alpha val="40000"/>
              </a:prstClr>
            </a:outerShdw>
          </a:effectLst>
        </p:spPr>
        <p:txBody>
          <a:bodyPr anchor="ctr"/>
          <a:lstStyle>
            <a:lvl1pPr algn="ctr">
              <a:defRPr sz="3600" b="1" cap="none" baseline="0">
                <a:solidFill>
                  <a:schemeClr val="bg1"/>
                </a:solidFill>
                <a:effectLst>
                  <a:outerShdw blurRad="50800" dist="38100" dir="2700000" algn="tl" rotWithShape="0">
                    <a:prstClr val="black">
                      <a:alpha val="40000"/>
                    </a:prstClr>
                  </a:outerShdw>
                </a:effectLst>
                <a:latin typeface="Ubuntu Mono" panose="020B0509030602030204" pitchFamily="49" charset="0"/>
              </a:defRPr>
            </a:lvl1pPr>
          </a:lstStyle>
          <a:p>
            <a:r>
              <a:rPr lang="de-DE" dirty="0"/>
              <a:t>Titelmasterformat durch Klicken bearbeiten</a:t>
            </a:r>
          </a:p>
        </p:txBody>
      </p:sp>
      <p:sp>
        <p:nvSpPr>
          <p:cNvPr id="3" name="Textplatzhalter 2"/>
          <p:cNvSpPr>
            <a:spLocks noGrp="1"/>
          </p:cNvSpPr>
          <p:nvPr>
            <p:ph type="body" idx="1"/>
          </p:nvPr>
        </p:nvSpPr>
        <p:spPr>
          <a:xfrm>
            <a:off x="683568" y="4509120"/>
            <a:ext cx="7772400" cy="1500187"/>
          </a:xfrm>
        </p:spPr>
        <p:txBody>
          <a:bodyPr anchor="t"/>
          <a:lstStyle>
            <a:lvl1pPr marL="0" indent="0" algn="ctr">
              <a:buNone/>
              <a:defRPr sz="2000">
                <a:effectLst>
                  <a:outerShdw blurRad="50800" dist="38100" dir="2700000" algn="tl" rotWithShape="0">
                    <a:prstClr val="black">
                      <a:alpha val="40000"/>
                    </a:prstClr>
                  </a:outerShdw>
                </a:effectLs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Textmasterformate durch Klicken bearbeiten</a:t>
            </a:r>
          </a:p>
        </p:txBody>
      </p:sp>
    </p:spTree>
    <p:extLst>
      <p:ext uri="{BB962C8B-B14F-4D97-AF65-F5344CB8AC3E}">
        <p14:creationId xmlns:p14="http://schemas.microsoft.com/office/powerpoint/2010/main" val="36263689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mo">
    <p:spTree>
      <p:nvGrpSpPr>
        <p:cNvPr id="1" name=""/>
        <p:cNvGrpSpPr/>
        <p:nvPr/>
      </p:nvGrpSpPr>
      <p:grpSpPr>
        <a:xfrm>
          <a:off x="0" y="0"/>
          <a:ext cx="0" cy="0"/>
          <a:chOff x="0" y="0"/>
          <a:chExt cx="0" cy="0"/>
        </a:xfrm>
      </p:grpSpPr>
      <p:sp>
        <p:nvSpPr>
          <p:cNvPr id="2" name="Titel 1"/>
          <p:cNvSpPr>
            <a:spLocks noGrp="1"/>
          </p:cNvSpPr>
          <p:nvPr>
            <p:ph type="title"/>
          </p:nvPr>
        </p:nvSpPr>
        <p:spPr>
          <a:xfrm>
            <a:off x="611560" y="2498973"/>
            <a:ext cx="7772400" cy="1362075"/>
          </a:xfrm>
          <a:prstGeom prst="rect">
            <a:avLst/>
          </a:prstGeom>
          <a:solidFill>
            <a:schemeClr val="bg1"/>
          </a:solidFill>
          <a:ln w="76200">
            <a:noFill/>
          </a:ln>
          <a:effectLst>
            <a:outerShdw blurRad="228600" dist="101600" dir="2700000" sx="103000" sy="103000" algn="tl" rotWithShape="0">
              <a:prstClr val="black">
                <a:alpha val="40000"/>
              </a:prstClr>
            </a:outerShdw>
          </a:effectLst>
        </p:spPr>
        <p:txBody>
          <a:bodyPr anchor="ctr"/>
          <a:lstStyle>
            <a:lvl1pPr algn="ctr">
              <a:defRPr sz="4000" b="1" cap="none" baseline="0">
                <a:solidFill>
                  <a:schemeClr val="tx1"/>
                </a:solidFill>
                <a:effectLst>
                  <a:outerShdw blurRad="50800" dist="38100" dir="2700000" algn="tl" rotWithShape="0">
                    <a:prstClr val="black">
                      <a:alpha val="40000"/>
                    </a:prstClr>
                  </a:outerShdw>
                </a:effectLst>
                <a:latin typeface="Ubuntu Mono" panose="020B0509030602030204" pitchFamily="49" charset="0"/>
              </a:defRPr>
            </a:lvl1pPr>
          </a:lstStyle>
          <a:p>
            <a:r>
              <a:rPr lang="de-DE" dirty="0"/>
              <a:t>Titelmasterformat durch Klicken bearbeiten</a:t>
            </a:r>
          </a:p>
        </p:txBody>
      </p:sp>
      <p:sp>
        <p:nvSpPr>
          <p:cNvPr id="3" name="Textplatzhalter 2"/>
          <p:cNvSpPr>
            <a:spLocks noGrp="1"/>
          </p:cNvSpPr>
          <p:nvPr>
            <p:ph type="body" idx="1"/>
          </p:nvPr>
        </p:nvSpPr>
        <p:spPr>
          <a:xfrm>
            <a:off x="683568" y="4509120"/>
            <a:ext cx="7772400" cy="1500187"/>
          </a:xfrm>
        </p:spPr>
        <p:txBody>
          <a:bodyPr/>
          <a:lstStyle>
            <a:lvl1pPr marL="0" indent="0" algn="ctr">
              <a:buNone/>
              <a:defRPr sz="2000">
                <a:effectLst>
                  <a:outerShdw blurRad="50800" dist="38100" dir="2700000" algn="tl" rotWithShape="0">
                    <a:prstClr val="black">
                      <a:alpha val="40000"/>
                    </a:prstClr>
                  </a:outerShdw>
                </a:effectLs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Textmasterformat bearbeiten</a:t>
            </a:r>
          </a:p>
        </p:txBody>
      </p:sp>
    </p:spTree>
    <p:extLst>
      <p:ext uri="{BB962C8B-B14F-4D97-AF65-F5344CB8AC3E}">
        <p14:creationId xmlns:p14="http://schemas.microsoft.com/office/powerpoint/2010/main" val="20577679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sole Standard">
    <p:spTree>
      <p:nvGrpSpPr>
        <p:cNvPr id="1" name=""/>
        <p:cNvGrpSpPr/>
        <p:nvPr/>
      </p:nvGrpSpPr>
      <p:grpSpPr>
        <a:xfrm>
          <a:off x="0" y="0"/>
          <a:ext cx="0" cy="0"/>
          <a:chOff x="0" y="0"/>
          <a:chExt cx="0" cy="0"/>
        </a:xfrm>
      </p:grpSpPr>
      <p:sp>
        <p:nvSpPr>
          <p:cNvPr id="3" name="Inhaltsplatzhalter 2"/>
          <p:cNvSpPr>
            <a:spLocks noGrp="1"/>
          </p:cNvSpPr>
          <p:nvPr>
            <p:ph idx="1"/>
          </p:nvPr>
        </p:nvSpPr>
        <p:spPr>
          <a:xfrm>
            <a:off x="251520" y="1916832"/>
            <a:ext cx="8640960" cy="4392488"/>
          </a:xfrm>
        </p:spPr>
        <p:txBody>
          <a:bodyPr/>
          <a:lstStyle>
            <a:lvl1pPr>
              <a:tabLst>
                <a:tab pos="355600" algn="l"/>
                <a:tab pos="723900" algn="l"/>
                <a:tab pos="1168400" algn="l"/>
                <a:tab pos="1612900" algn="l"/>
                <a:tab pos="2057400" algn="l"/>
              </a:tabLst>
              <a:defRPr sz="2800">
                <a:effectLst>
                  <a:outerShdw blurRad="50800" dist="38100" dir="2700000" algn="tl" rotWithShape="0">
                    <a:prstClr val="black">
                      <a:alpha val="40000"/>
                    </a:prstClr>
                  </a:outerShdw>
                </a:effectLst>
              </a:defRPr>
            </a:lvl1pPr>
            <a:lvl2pPr marL="742950" indent="-285750" defTabSz="444500">
              <a:buFont typeface="Arial" pitchFamily="34" charset="0"/>
              <a:buChar char="•"/>
              <a:tabLst>
                <a:tab pos="355600" algn="l"/>
                <a:tab pos="762000" algn="l"/>
                <a:tab pos="1168400" algn="l"/>
                <a:tab pos="1612900" algn="l"/>
                <a:tab pos="2057400" algn="l"/>
              </a:tabLst>
              <a:defRPr sz="2400">
                <a:effectLst>
                  <a:outerShdw blurRad="50800" dist="38100" dir="2700000" algn="tl" rotWithShape="0">
                    <a:prstClr val="black">
                      <a:alpha val="40000"/>
                    </a:prstClr>
                  </a:outerShdw>
                </a:effectLst>
              </a:defRPr>
            </a:lvl2pPr>
            <a:lvl3pPr marL="1143000" indent="-228600">
              <a:buFont typeface="Arial" pitchFamily="34" charset="0"/>
              <a:buChar char="•"/>
              <a:tabLst>
                <a:tab pos="355600" algn="l"/>
                <a:tab pos="723900" algn="l"/>
                <a:tab pos="1168400" algn="l"/>
                <a:tab pos="1612900" algn="l"/>
                <a:tab pos="2057400" algn="l"/>
              </a:tabLst>
              <a:defRPr sz="2400">
                <a:effectLst>
                  <a:outerShdw blurRad="50800" dist="38100" dir="2700000" algn="tl" rotWithShape="0">
                    <a:prstClr val="black">
                      <a:alpha val="40000"/>
                    </a:prstClr>
                  </a:outerShdw>
                </a:effectLst>
              </a:defRPr>
            </a:lvl3pPr>
            <a:lvl4pPr marL="1600200" indent="-228600">
              <a:buFont typeface="Arial" pitchFamily="34" charset="0"/>
              <a:buChar char="•"/>
              <a:tabLst>
                <a:tab pos="355600" algn="l"/>
                <a:tab pos="723900" algn="l"/>
                <a:tab pos="1168400" algn="l"/>
                <a:tab pos="1612900" algn="l"/>
                <a:tab pos="2057400" algn="l"/>
              </a:tabLst>
              <a:defRPr sz="2400">
                <a:effectLst>
                  <a:outerShdw blurRad="50800" dist="38100" dir="2700000" algn="tl" rotWithShape="0">
                    <a:prstClr val="black">
                      <a:alpha val="40000"/>
                    </a:prstClr>
                  </a:outerShdw>
                </a:effectLst>
              </a:defRPr>
            </a:lvl4pPr>
            <a:lvl5pPr marL="2057400" indent="-228600">
              <a:buFont typeface="Arial" pitchFamily="34" charset="0"/>
              <a:buChar char="•"/>
              <a:tabLst>
                <a:tab pos="355600" algn="l"/>
                <a:tab pos="723900" algn="l"/>
                <a:tab pos="1168400" algn="l"/>
                <a:tab pos="1612900" algn="l"/>
                <a:tab pos="2057400" algn="l"/>
              </a:tabLst>
              <a:defRPr sz="2400">
                <a:effectLst>
                  <a:outerShdw blurRad="50800" dist="38100" dir="2700000" algn="tl" rotWithShape="0">
                    <a:prstClr val="black">
                      <a:alpha val="40000"/>
                    </a:prstClr>
                  </a:outerShdw>
                </a:effectLst>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itel 1"/>
          <p:cNvSpPr>
            <a:spLocks noGrp="1"/>
          </p:cNvSpPr>
          <p:nvPr>
            <p:ph type="title" hasCustomPrompt="1"/>
          </p:nvPr>
        </p:nvSpPr>
        <p:spPr>
          <a:xfrm>
            <a:off x="0" y="476672"/>
            <a:ext cx="9144000" cy="792088"/>
          </a:xfrm>
          <a:prstGeom prst="rect">
            <a:avLst/>
          </a:prstGeom>
          <a:solidFill>
            <a:srgbClr val="008080"/>
          </a:solidFill>
        </p:spPr>
        <p:txBody>
          <a:bodyPr lIns="360000" anchor="ctr"/>
          <a:lstStyle>
            <a:lvl1pPr algn="l">
              <a:defRPr sz="3600" b="0">
                <a:solidFill>
                  <a:srgbClr val="FFFF00"/>
                </a:solidFill>
                <a:effectLst>
                  <a:outerShdw blurRad="50800" dist="38100" dir="2700000" algn="tl" rotWithShape="0">
                    <a:prstClr val="black">
                      <a:alpha val="40000"/>
                    </a:prstClr>
                  </a:outerShdw>
                </a:effectLst>
                <a:latin typeface="Ubuntu Mono" panose="020B0509030602030204" pitchFamily="49" charset="0"/>
                <a:cs typeface="Ubuntu Mono" panose="020B0509030602030204" pitchFamily="49" charset="0"/>
              </a:defRPr>
            </a:lvl1pPr>
          </a:lstStyle>
          <a:p>
            <a:r>
              <a:rPr lang="de-DE" dirty="0"/>
              <a:t>Slide Headline</a:t>
            </a:r>
          </a:p>
        </p:txBody>
      </p:sp>
    </p:spTree>
    <p:extLst>
      <p:ext uri="{BB962C8B-B14F-4D97-AF65-F5344CB8AC3E}">
        <p14:creationId xmlns:p14="http://schemas.microsoft.com/office/powerpoint/2010/main" val="24589652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251520" y="1844824"/>
            <a:ext cx="4248472" cy="4464496"/>
          </a:xfrm>
        </p:spPr>
        <p:txBody>
          <a:bodyPr/>
          <a:lstStyle>
            <a:lvl1pPr>
              <a:defRPr sz="2800">
                <a:effectLst>
                  <a:outerShdw blurRad="50800" dist="38100" dir="2700000" algn="tl" rotWithShape="0">
                    <a:prstClr val="black">
                      <a:alpha val="40000"/>
                    </a:prstClr>
                  </a:outerShdw>
                </a:effectLst>
              </a:defRPr>
            </a:lvl1pPr>
            <a:lvl2pPr marL="742950" indent="-285750">
              <a:buFont typeface="Arial" pitchFamily="34" charset="0"/>
              <a:buChar char="•"/>
              <a:defRPr sz="2400">
                <a:effectLst>
                  <a:outerShdw blurRad="50800" dist="38100" dir="2700000" algn="tl" rotWithShape="0">
                    <a:prstClr val="black">
                      <a:alpha val="40000"/>
                    </a:prstClr>
                  </a:outerShdw>
                </a:effectLst>
              </a:defRPr>
            </a:lvl2pPr>
            <a:lvl3pPr marL="1143000" indent="-228600">
              <a:buFont typeface="Arial" pitchFamily="34" charset="0"/>
              <a:buChar char="•"/>
              <a:defRPr sz="2000">
                <a:effectLst>
                  <a:outerShdw blurRad="50800" dist="38100" dir="2700000" algn="tl" rotWithShape="0">
                    <a:prstClr val="black">
                      <a:alpha val="40000"/>
                    </a:prstClr>
                  </a:outerShdw>
                </a:effectLst>
              </a:defRPr>
            </a:lvl3pPr>
            <a:lvl4pPr marL="1600200" indent="-228600">
              <a:buFont typeface="Arial" pitchFamily="34" charset="0"/>
              <a:buChar char="•"/>
              <a:defRPr sz="1800">
                <a:effectLst>
                  <a:outerShdw blurRad="50800" dist="38100" dir="2700000" algn="tl" rotWithShape="0">
                    <a:prstClr val="black">
                      <a:alpha val="40000"/>
                    </a:prstClr>
                  </a:outerShdw>
                </a:effectLst>
              </a:defRPr>
            </a:lvl4pPr>
            <a:lvl5pPr marL="2057400" indent="-228600">
              <a:buFont typeface="Arial" pitchFamily="34" charset="0"/>
              <a:buChar char="•"/>
              <a:defRPr sz="1800">
                <a:effectLst>
                  <a:outerShdw blurRad="50800" dist="38100" dir="2700000" algn="tl" rotWithShape="0">
                    <a:prstClr val="black">
                      <a:alpha val="40000"/>
                    </a:prstClr>
                  </a:outerShdw>
                </a:effectLst>
              </a:defRPr>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4644008" y="1844824"/>
            <a:ext cx="4248472" cy="4464496"/>
          </a:xfrm>
        </p:spPr>
        <p:txBody>
          <a:bodyPr/>
          <a:lstStyle>
            <a:lvl1pPr>
              <a:defRPr sz="2800">
                <a:effectLst>
                  <a:outerShdw blurRad="50800" dist="38100" dir="2700000" algn="tl" rotWithShape="0">
                    <a:prstClr val="black">
                      <a:alpha val="40000"/>
                    </a:prstClr>
                  </a:outerShdw>
                </a:effectLst>
              </a:defRPr>
            </a:lvl1pPr>
            <a:lvl2pPr marL="742950" indent="-285750">
              <a:buFont typeface="Arial" pitchFamily="34" charset="0"/>
              <a:buChar char="•"/>
              <a:defRPr sz="2400">
                <a:effectLst>
                  <a:outerShdw blurRad="50800" dist="38100" dir="2700000" algn="tl" rotWithShape="0">
                    <a:prstClr val="black">
                      <a:alpha val="40000"/>
                    </a:prstClr>
                  </a:outerShdw>
                </a:effectLst>
              </a:defRPr>
            </a:lvl2pPr>
            <a:lvl3pPr marL="1143000" indent="-228600">
              <a:buFont typeface="Arial" pitchFamily="34" charset="0"/>
              <a:buChar char="•"/>
              <a:defRPr sz="2000">
                <a:effectLst>
                  <a:outerShdw blurRad="50800" dist="38100" dir="2700000" algn="tl" rotWithShape="0">
                    <a:prstClr val="black">
                      <a:alpha val="40000"/>
                    </a:prstClr>
                  </a:outerShdw>
                </a:effectLst>
              </a:defRPr>
            </a:lvl3pPr>
            <a:lvl4pPr marL="1600200" indent="-228600">
              <a:buFont typeface="Arial" pitchFamily="34" charset="0"/>
              <a:buChar char="•"/>
              <a:defRPr sz="1800">
                <a:effectLst>
                  <a:outerShdw blurRad="50800" dist="38100" dir="2700000" algn="tl" rotWithShape="0">
                    <a:prstClr val="black">
                      <a:alpha val="40000"/>
                    </a:prstClr>
                  </a:outerShdw>
                </a:effectLst>
              </a:defRPr>
            </a:lvl4pPr>
            <a:lvl5pPr marL="2057400" indent="-228600">
              <a:buFont typeface="Arial" pitchFamily="34" charset="0"/>
              <a:buChar char="•"/>
              <a:defRPr sz="1800">
                <a:effectLst>
                  <a:outerShdw blurRad="50800" dist="38100" dir="2700000" algn="tl" rotWithShape="0">
                    <a:prstClr val="black">
                      <a:alpha val="40000"/>
                    </a:prstClr>
                  </a:outerShdw>
                </a:effectLst>
              </a:defRPr>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itel 1"/>
          <p:cNvSpPr>
            <a:spLocks noGrp="1"/>
          </p:cNvSpPr>
          <p:nvPr>
            <p:ph type="title" hasCustomPrompt="1"/>
          </p:nvPr>
        </p:nvSpPr>
        <p:spPr>
          <a:xfrm>
            <a:off x="0" y="476672"/>
            <a:ext cx="9144000" cy="792088"/>
          </a:xfrm>
          <a:prstGeom prst="rect">
            <a:avLst/>
          </a:prstGeom>
          <a:solidFill>
            <a:srgbClr val="008080"/>
          </a:solidFill>
        </p:spPr>
        <p:txBody>
          <a:bodyPr lIns="360000" anchor="ctr"/>
          <a:lstStyle>
            <a:lvl1pPr algn="l">
              <a:defRPr sz="3600" b="0">
                <a:solidFill>
                  <a:srgbClr val="FFFF00"/>
                </a:solidFill>
                <a:effectLst>
                  <a:outerShdw blurRad="50800" dist="38100" dir="2700000" algn="tl" rotWithShape="0">
                    <a:prstClr val="black">
                      <a:alpha val="40000"/>
                    </a:prstClr>
                  </a:outerShdw>
                </a:effectLst>
                <a:latin typeface="Ubuntu Mono" panose="020B0509030602030204" pitchFamily="49" charset="0"/>
                <a:cs typeface="Ubuntu Mono" panose="020B0509030602030204" pitchFamily="49" charset="0"/>
              </a:defRPr>
            </a:lvl1pPr>
          </a:lstStyle>
          <a:p>
            <a:r>
              <a:rPr lang="de-DE" dirty="0"/>
              <a:t>Slide Headline</a:t>
            </a:r>
          </a:p>
        </p:txBody>
      </p:sp>
    </p:spTree>
    <p:extLst>
      <p:ext uri="{BB962C8B-B14F-4D97-AF65-F5344CB8AC3E}">
        <p14:creationId xmlns:p14="http://schemas.microsoft.com/office/powerpoint/2010/main" val="22566784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Row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251520" y="1916832"/>
            <a:ext cx="8640960" cy="2160240"/>
          </a:xfrm>
        </p:spPr>
        <p:txBody>
          <a:bodyPr/>
          <a:lstStyle>
            <a:lvl1pPr>
              <a:defRPr sz="2800">
                <a:effectLst>
                  <a:outerShdw blurRad="50800" dist="38100" dir="2700000" algn="tl" rotWithShape="0">
                    <a:prstClr val="black">
                      <a:alpha val="40000"/>
                    </a:prstClr>
                  </a:outerShdw>
                </a:effectLst>
              </a:defRPr>
            </a:lvl1pPr>
            <a:lvl2pPr marL="742950" indent="-285750">
              <a:buFont typeface="Arial" pitchFamily="34" charset="0"/>
              <a:buChar char="•"/>
              <a:defRPr sz="2400">
                <a:effectLst>
                  <a:outerShdw blurRad="50800" dist="38100" dir="2700000" algn="tl" rotWithShape="0">
                    <a:prstClr val="black">
                      <a:alpha val="40000"/>
                    </a:prstClr>
                  </a:outerShdw>
                </a:effectLst>
              </a:defRPr>
            </a:lvl2pPr>
            <a:lvl3pPr>
              <a:defRPr sz="2000">
                <a:effectLst>
                  <a:outerShdw blurRad="50800" dist="38100" dir="2700000" algn="tl" rotWithShape="0">
                    <a:prstClr val="black">
                      <a:alpha val="40000"/>
                    </a:prstClr>
                  </a:outerShdw>
                </a:effectLst>
              </a:defRPr>
            </a:lvl3pPr>
            <a:lvl4pPr marL="1600200" indent="-228600">
              <a:buFont typeface="Arial" pitchFamily="34" charset="0"/>
              <a:buChar char="•"/>
              <a:defRPr sz="1800">
                <a:effectLst>
                  <a:outerShdw blurRad="50800" dist="38100" dir="2700000" algn="tl" rotWithShape="0">
                    <a:prstClr val="black">
                      <a:alpha val="40000"/>
                    </a:prstClr>
                  </a:outerShdw>
                </a:effectLst>
              </a:defRPr>
            </a:lvl4pPr>
            <a:lvl5pPr marL="2057400" indent="-228600">
              <a:buFont typeface="Arial" pitchFamily="34" charset="0"/>
              <a:buChar char="•"/>
              <a:defRPr sz="1800">
                <a:effectLst>
                  <a:outerShdw blurRad="50800" dist="38100" dir="2700000" algn="tl" rotWithShape="0">
                    <a:prstClr val="black">
                      <a:alpha val="40000"/>
                    </a:prstClr>
                  </a:outerShdw>
                </a:effectLst>
              </a:defRPr>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251520" y="4149080"/>
            <a:ext cx="8640960" cy="2160240"/>
          </a:xfrm>
        </p:spPr>
        <p:txBody>
          <a:bodyPr/>
          <a:lstStyle>
            <a:lvl1pPr>
              <a:defRPr sz="2800">
                <a:effectLst>
                  <a:outerShdw blurRad="50800" dist="38100" dir="2700000" algn="tl" rotWithShape="0">
                    <a:prstClr val="black">
                      <a:alpha val="40000"/>
                    </a:prstClr>
                  </a:outerShdw>
                </a:effectLst>
              </a:defRPr>
            </a:lvl1pPr>
            <a:lvl2pPr marL="742950" indent="-285750">
              <a:buFont typeface="Arial" pitchFamily="34" charset="0"/>
              <a:buChar char="•"/>
              <a:defRPr sz="2400">
                <a:effectLst>
                  <a:outerShdw blurRad="50800" dist="38100" dir="2700000" algn="tl" rotWithShape="0">
                    <a:prstClr val="black">
                      <a:alpha val="40000"/>
                    </a:prstClr>
                  </a:outerShdw>
                </a:effectLst>
              </a:defRPr>
            </a:lvl2pPr>
            <a:lvl3pPr marL="1143000" indent="-228600">
              <a:buFont typeface="Arial" pitchFamily="34" charset="0"/>
              <a:buChar char="•"/>
              <a:defRPr sz="2000">
                <a:effectLst>
                  <a:outerShdw blurRad="50800" dist="38100" dir="2700000" algn="tl" rotWithShape="0">
                    <a:prstClr val="black">
                      <a:alpha val="40000"/>
                    </a:prstClr>
                  </a:outerShdw>
                </a:effectLst>
              </a:defRPr>
            </a:lvl3pPr>
            <a:lvl4pPr marL="1600200" indent="-228600">
              <a:buFont typeface="Arial" pitchFamily="34" charset="0"/>
              <a:buChar char="•"/>
              <a:defRPr sz="1800">
                <a:effectLst>
                  <a:outerShdw blurRad="50800" dist="38100" dir="2700000" algn="tl" rotWithShape="0">
                    <a:prstClr val="black">
                      <a:alpha val="40000"/>
                    </a:prstClr>
                  </a:outerShdw>
                </a:effectLst>
              </a:defRPr>
            </a:lvl4pPr>
            <a:lvl5pPr marL="2057400" indent="-228600">
              <a:buFont typeface="Arial" pitchFamily="34" charset="0"/>
              <a:buChar char="•"/>
              <a:defRPr sz="1800">
                <a:effectLst>
                  <a:outerShdw blurRad="50800" dist="38100" dir="2700000" algn="tl" rotWithShape="0">
                    <a:prstClr val="black">
                      <a:alpha val="40000"/>
                    </a:prstClr>
                  </a:outerShdw>
                </a:effectLst>
              </a:defRPr>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itel 1"/>
          <p:cNvSpPr>
            <a:spLocks noGrp="1"/>
          </p:cNvSpPr>
          <p:nvPr>
            <p:ph type="title" hasCustomPrompt="1"/>
          </p:nvPr>
        </p:nvSpPr>
        <p:spPr>
          <a:xfrm>
            <a:off x="0" y="476672"/>
            <a:ext cx="9144000" cy="792088"/>
          </a:xfrm>
          <a:prstGeom prst="rect">
            <a:avLst/>
          </a:prstGeom>
          <a:solidFill>
            <a:srgbClr val="008080"/>
          </a:solidFill>
        </p:spPr>
        <p:txBody>
          <a:bodyPr lIns="360000" anchor="ctr"/>
          <a:lstStyle>
            <a:lvl1pPr algn="l">
              <a:defRPr sz="3600" b="0">
                <a:solidFill>
                  <a:srgbClr val="FFFF00"/>
                </a:solidFill>
                <a:effectLst>
                  <a:outerShdw blurRad="50800" dist="38100" dir="2700000" algn="tl" rotWithShape="0">
                    <a:prstClr val="black">
                      <a:alpha val="40000"/>
                    </a:prstClr>
                  </a:outerShdw>
                </a:effectLst>
                <a:latin typeface="Ubuntu Mono" panose="020B0509030602030204" pitchFamily="49" charset="0"/>
                <a:cs typeface="Ubuntu Mono" panose="020B0509030602030204" pitchFamily="49" charset="0"/>
              </a:defRPr>
            </a:lvl1pPr>
          </a:lstStyle>
          <a:p>
            <a:r>
              <a:rPr lang="de-DE" dirty="0"/>
              <a:t>Slide Headline</a:t>
            </a:r>
          </a:p>
        </p:txBody>
      </p:sp>
    </p:spTree>
    <p:extLst>
      <p:ext uri="{BB962C8B-B14F-4D97-AF65-F5344CB8AC3E}">
        <p14:creationId xmlns:p14="http://schemas.microsoft.com/office/powerpoint/2010/main" val="28077311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sole Code">
    <p:spTree>
      <p:nvGrpSpPr>
        <p:cNvPr id="1" name=""/>
        <p:cNvGrpSpPr/>
        <p:nvPr/>
      </p:nvGrpSpPr>
      <p:grpSpPr>
        <a:xfrm>
          <a:off x="0" y="0"/>
          <a:ext cx="0" cy="0"/>
          <a:chOff x="0" y="0"/>
          <a:chExt cx="0" cy="0"/>
        </a:xfrm>
      </p:grpSpPr>
      <p:sp>
        <p:nvSpPr>
          <p:cNvPr id="6" name="Titel 1"/>
          <p:cNvSpPr>
            <a:spLocks noGrp="1"/>
          </p:cNvSpPr>
          <p:nvPr>
            <p:ph type="title" hasCustomPrompt="1"/>
          </p:nvPr>
        </p:nvSpPr>
        <p:spPr>
          <a:xfrm>
            <a:off x="0" y="476672"/>
            <a:ext cx="9144000" cy="792088"/>
          </a:xfrm>
          <a:prstGeom prst="rect">
            <a:avLst/>
          </a:prstGeom>
          <a:solidFill>
            <a:srgbClr val="008080"/>
          </a:solidFill>
        </p:spPr>
        <p:txBody>
          <a:bodyPr lIns="360000" anchor="ctr"/>
          <a:lstStyle>
            <a:lvl1pPr algn="l">
              <a:defRPr sz="3600" b="0">
                <a:solidFill>
                  <a:srgbClr val="FFFF00"/>
                </a:solidFill>
                <a:effectLst>
                  <a:outerShdw blurRad="50800" dist="38100" dir="2700000" algn="tl" rotWithShape="0">
                    <a:prstClr val="black">
                      <a:alpha val="40000"/>
                    </a:prstClr>
                  </a:outerShdw>
                </a:effectLst>
                <a:latin typeface="Ubuntu Mono" panose="020B0509030602030204" pitchFamily="49" charset="0"/>
                <a:cs typeface="Ubuntu Mono" panose="020B0509030602030204" pitchFamily="49" charset="0"/>
              </a:defRPr>
            </a:lvl1pPr>
          </a:lstStyle>
          <a:p>
            <a:r>
              <a:rPr lang="de-DE" dirty="0"/>
              <a:t>Slide Headline</a:t>
            </a:r>
          </a:p>
        </p:txBody>
      </p:sp>
    </p:spTree>
    <p:extLst>
      <p:ext uri="{BB962C8B-B14F-4D97-AF65-F5344CB8AC3E}">
        <p14:creationId xmlns:p14="http://schemas.microsoft.com/office/powerpoint/2010/main" val="394320323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werShell Code">
    <p:spTree>
      <p:nvGrpSpPr>
        <p:cNvPr id="1" name=""/>
        <p:cNvGrpSpPr/>
        <p:nvPr/>
      </p:nvGrpSpPr>
      <p:grpSpPr>
        <a:xfrm>
          <a:off x="0" y="0"/>
          <a:ext cx="0" cy="0"/>
          <a:chOff x="0" y="0"/>
          <a:chExt cx="0" cy="0"/>
        </a:xfrm>
      </p:grpSpPr>
      <p:sp>
        <p:nvSpPr>
          <p:cNvPr id="7" name="Text Placeholder 2"/>
          <p:cNvSpPr>
            <a:spLocks noGrp="1"/>
          </p:cNvSpPr>
          <p:nvPr>
            <p:ph idx="1"/>
          </p:nvPr>
        </p:nvSpPr>
        <p:spPr>
          <a:xfrm>
            <a:off x="0" y="908720"/>
            <a:ext cx="8892480" cy="568863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33594537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528" y="1700808"/>
            <a:ext cx="8229600" cy="2088232"/>
          </a:xfrm>
          <a:prstGeom prst="rect">
            <a:avLst/>
          </a:prstGeom>
        </p:spPr>
        <p:txBody>
          <a:bodyPr/>
          <a:lstStyle>
            <a:lvl1pPr>
              <a:defRPr sz="12000" b="1">
                <a:solidFill>
                  <a:srgbClr val="011F51"/>
                </a:solidFill>
                <a:effectLst>
                  <a:outerShdw blurRad="127000" dist="76200" dir="2700000" sx="104000" sy="104000" algn="tl" rotWithShape="0">
                    <a:prstClr val="black">
                      <a:alpha val="40000"/>
                    </a:prstClr>
                  </a:outerShdw>
                </a:effectLst>
                <a:latin typeface="Ubuntu Mono" panose="020B0509030602030204" pitchFamily="49" charset="0"/>
              </a:defRPr>
            </a:lvl1pPr>
          </a:lstStyle>
          <a:p>
            <a:r>
              <a:rPr lang="en-US" dirty="0"/>
              <a:t>Demo</a:t>
            </a:r>
            <a:endParaRPr lang="de-DE" dirty="0"/>
          </a:p>
        </p:txBody>
      </p:sp>
      <p:sp>
        <p:nvSpPr>
          <p:cNvPr id="4" name="Textplatzhalter 3"/>
          <p:cNvSpPr>
            <a:spLocks noGrp="1"/>
          </p:cNvSpPr>
          <p:nvPr>
            <p:ph type="body" sz="quarter" idx="10" hasCustomPrompt="1"/>
          </p:nvPr>
        </p:nvSpPr>
        <p:spPr>
          <a:xfrm>
            <a:off x="323850" y="4221087"/>
            <a:ext cx="8208963" cy="2160241"/>
          </a:xfrm>
        </p:spPr>
        <p:txBody>
          <a:bodyPr/>
          <a:lstStyle>
            <a:lvl1pPr algn="ctr">
              <a:defRPr baseline="0">
                <a:solidFill>
                  <a:srgbClr val="17175D"/>
                </a:solidFill>
              </a:defRPr>
            </a:lvl1pPr>
          </a:lstStyle>
          <a:p>
            <a:pPr lvl="0"/>
            <a:r>
              <a:rPr lang="en-US" dirty="0"/>
              <a:t>Description of demo</a:t>
            </a:r>
            <a:endParaRPr lang="de-DE" dirty="0"/>
          </a:p>
        </p:txBody>
      </p:sp>
    </p:spTree>
    <p:extLst>
      <p:ext uri="{BB962C8B-B14F-4D97-AF65-F5344CB8AC3E}">
        <p14:creationId xmlns:p14="http://schemas.microsoft.com/office/powerpoint/2010/main" val="25696011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7000">
              <a:srgbClr val="23238D"/>
            </a:gs>
            <a:gs pos="100000">
              <a:srgbClr val="011F51"/>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2" name="Rechteck 21"/>
          <p:cNvSpPr/>
          <p:nvPr userDrawn="1"/>
        </p:nvSpPr>
        <p:spPr bwMode="auto">
          <a:xfrm>
            <a:off x="0" y="6000750"/>
            <a:ext cx="9144000" cy="857250"/>
          </a:xfrm>
          <a:prstGeom prst="rect">
            <a:avLst/>
          </a:prstGeom>
          <a:noFill/>
          <a:ln w="9525" cap="flat" cmpd="sng" algn="ctr">
            <a:noFill/>
            <a:prstDash val="solid"/>
            <a:round/>
            <a:headEnd type="none" w="med" len="med"/>
            <a:tailEnd type="none" w="med" len="med"/>
          </a:ln>
          <a:effectLst/>
        </p:spPr>
        <p:txBody>
          <a:bodyPr/>
          <a:lstStyle/>
          <a:p>
            <a:pPr>
              <a:defRPr/>
            </a:pPr>
            <a:endParaRPr lang="de-DE" dirty="0">
              <a:latin typeface="Ubuntu Mono" panose="020B0509030602030204" pitchFamily="49" charset="0"/>
            </a:endParaRPr>
          </a:p>
        </p:txBody>
      </p:sp>
      <p:sp>
        <p:nvSpPr>
          <p:cNvPr id="126980" name="Text Box 4"/>
          <p:cNvSpPr txBox="1">
            <a:spLocks noChangeArrowheads="1"/>
          </p:cNvSpPr>
          <p:nvPr/>
        </p:nvSpPr>
        <p:spPr bwMode="auto">
          <a:xfrm>
            <a:off x="2362200" y="381000"/>
            <a:ext cx="5638800" cy="457200"/>
          </a:xfrm>
          <a:prstGeom prst="rect">
            <a:avLst/>
          </a:prstGeom>
          <a:noFill/>
          <a:ln w="9525">
            <a:noFill/>
            <a:miter lim="800000"/>
            <a:headEnd/>
            <a:tailEnd/>
          </a:ln>
          <a:effectLst/>
        </p:spPr>
        <p:txBody>
          <a:bodyPr>
            <a:spAutoFit/>
          </a:bodyPr>
          <a:lstStyle/>
          <a:p>
            <a:pPr eaLnBrk="0" hangingPunct="0">
              <a:spcBef>
                <a:spcPct val="50000"/>
              </a:spcBef>
              <a:defRPr/>
            </a:pPr>
            <a:endParaRPr lang="de-DE" sz="2400" dirty="0">
              <a:solidFill>
                <a:schemeClr val="tx1"/>
              </a:solidFill>
              <a:effectLst/>
              <a:latin typeface="Ubuntu Mono" panose="020B0509030602030204" pitchFamily="49" charset="0"/>
            </a:endParaRPr>
          </a:p>
        </p:txBody>
      </p:sp>
      <p:sp>
        <p:nvSpPr>
          <p:cNvPr id="126983" name="Rectangle 7"/>
          <p:cNvSpPr>
            <a:spLocks noChangeArrowheads="1"/>
          </p:cNvSpPr>
          <p:nvPr/>
        </p:nvSpPr>
        <p:spPr bwMode="auto">
          <a:xfrm>
            <a:off x="533400" y="76200"/>
            <a:ext cx="1905000" cy="457200"/>
          </a:xfrm>
          <a:prstGeom prst="rect">
            <a:avLst/>
          </a:prstGeom>
          <a:noFill/>
          <a:ln w="9525">
            <a:noFill/>
            <a:miter lim="800000"/>
            <a:headEnd/>
            <a:tailEnd/>
          </a:ln>
          <a:effectLst/>
        </p:spPr>
        <p:txBody>
          <a:bodyPr/>
          <a:lstStyle/>
          <a:p>
            <a:pPr eaLnBrk="0" hangingPunct="0">
              <a:defRPr/>
            </a:pPr>
            <a:endParaRPr lang="de-DE" sz="1200" i="1" dirty="0">
              <a:solidFill>
                <a:schemeClr val="tx1"/>
              </a:solidFill>
              <a:effectLst/>
              <a:latin typeface="Ubuntu Mono" panose="020B0509030602030204" pitchFamily="49" charset="0"/>
            </a:endParaRPr>
          </a:p>
        </p:txBody>
      </p:sp>
      <p:sp>
        <p:nvSpPr>
          <p:cNvPr id="2055" name="Rectangle 10"/>
          <p:cNvSpPr>
            <a:spLocks noGrp="1" noChangeArrowheads="1"/>
          </p:cNvSpPr>
          <p:nvPr>
            <p:ph type="body" idx="1"/>
          </p:nvPr>
        </p:nvSpPr>
        <p:spPr bwMode="auto">
          <a:xfrm>
            <a:off x="220663" y="1268760"/>
            <a:ext cx="8694737" cy="442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dirty="0"/>
              <a:t>Klicken Sie, um die Formate des Vorlagentextes zu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6989" name="Text Box 13"/>
          <p:cNvSpPr txBox="1">
            <a:spLocks noChangeArrowheads="1"/>
          </p:cNvSpPr>
          <p:nvPr/>
        </p:nvSpPr>
        <p:spPr bwMode="auto">
          <a:xfrm>
            <a:off x="2362200" y="381000"/>
            <a:ext cx="5638800" cy="457200"/>
          </a:xfrm>
          <a:prstGeom prst="rect">
            <a:avLst/>
          </a:prstGeom>
          <a:noFill/>
          <a:ln w="9525">
            <a:noFill/>
            <a:miter lim="800000"/>
            <a:headEnd/>
            <a:tailEnd/>
          </a:ln>
          <a:effectLst/>
        </p:spPr>
        <p:txBody>
          <a:bodyPr>
            <a:spAutoFit/>
          </a:bodyPr>
          <a:lstStyle/>
          <a:p>
            <a:pPr eaLnBrk="0" hangingPunct="0">
              <a:spcBef>
                <a:spcPct val="50000"/>
              </a:spcBef>
              <a:defRPr/>
            </a:pPr>
            <a:endParaRPr lang="de-DE" sz="2400" dirty="0">
              <a:solidFill>
                <a:schemeClr val="tx1"/>
              </a:solidFill>
              <a:effectLst/>
              <a:latin typeface="Ubuntu Mono" panose="020B0509030602030204" pitchFamily="49" charset="0"/>
            </a:endParaRPr>
          </a:p>
        </p:txBody>
      </p:sp>
      <p:pic>
        <p:nvPicPr>
          <p:cNvPr id="6" name="Grafik 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476940" y="6035434"/>
            <a:ext cx="3459487" cy="691897"/>
          </a:xfrm>
          <a:prstGeom prst="rect">
            <a:avLst/>
          </a:prstGeom>
        </p:spPr>
      </p:pic>
    </p:spTree>
  </p:cSld>
  <p:clrMap bg1="lt1" tx1="dk1" bg2="lt2" tx2="dk2" accent1="accent1" accent2="accent2" accent3="accent3" accent4="accent4" accent5="accent5" accent6="accent6" hlink="hlink" folHlink="folHlink"/>
  <p:sldLayoutIdLst>
    <p:sldLayoutId id="2147483802" r:id="rId1"/>
    <p:sldLayoutId id="2147483804" r:id="rId2"/>
    <p:sldLayoutId id="2147483807" r:id="rId3"/>
    <p:sldLayoutId id="2147483803" r:id="rId4"/>
    <p:sldLayoutId id="2147483801" r:id="rId5"/>
    <p:sldLayoutId id="2147483808" r:id="rId6"/>
    <p:sldLayoutId id="2147483799" r:id="rId7"/>
  </p:sldLayoutIdLst>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Tahoma" pitchFamily="34" charset="0"/>
        </a:defRPr>
      </a:lvl2pPr>
      <a:lvl3pPr algn="ctr" rtl="0" eaLnBrk="0" fontAlgn="base" hangingPunct="0">
        <a:spcBef>
          <a:spcPct val="0"/>
        </a:spcBef>
        <a:spcAft>
          <a:spcPct val="0"/>
        </a:spcAft>
        <a:defRPr sz="2800">
          <a:solidFill>
            <a:schemeClr val="tx2"/>
          </a:solidFill>
          <a:latin typeface="Tahoma" pitchFamily="34" charset="0"/>
        </a:defRPr>
      </a:lvl3pPr>
      <a:lvl4pPr algn="ctr" rtl="0" eaLnBrk="0" fontAlgn="base" hangingPunct="0">
        <a:spcBef>
          <a:spcPct val="0"/>
        </a:spcBef>
        <a:spcAft>
          <a:spcPct val="0"/>
        </a:spcAft>
        <a:defRPr sz="2800">
          <a:solidFill>
            <a:schemeClr val="tx2"/>
          </a:solidFill>
          <a:latin typeface="Tahoma" pitchFamily="34" charset="0"/>
        </a:defRPr>
      </a:lvl4pPr>
      <a:lvl5pPr algn="ctr" rtl="0" eaLnBrk="0" fontAlgn="base" hangingPunct="0">
        <a:spcBef>
          <a:spcPct val="0"/>
        </a:spcBef>
        <a:spcAft>
          <a:spcPct val="0"/>
        </a:spcAft>
        <a:defRPr sz="2800">
          <a:solidFill>
            <a:schemeClr val="tx2"/>
          </a:solidFill>
          <a:latin typeface="Tahoma" pitchFamily="34" charset="0"/>
        </a:defRPr>
      </a:lvl5pPr>
      <a:lvl6pPr marL="457200" algn="ctr" rtl="0" eaLnBrk="1" fontAlgn="base" hangingPunct="1">
        <a:spcBef>
          <a:spcPct val="0"/>
        </a:spcBef>
        <a:spcAft>
          <a:spcPct val="0"/>
        </a:spcAft>
        <a:defRPr sz="2800">
          <a:solidFill>
            <a:schemeClr val="tx2"/>
          </a:solidFill>
          <a:latin typeface="Tahoma" pitchFamily="34" charset="0"/>
        </a:defRPr>
      </a:lvl6pPr>
      <a:lvl7pPr marL="914400" algn="ctr" rtl="0" eaLnBrk="1" fontAlgn="base" hangingPunct="1">
        <a:spcBef>
          <a:spcPct val="0"/>
        </a:spcBef>
        <a:spcAft>
          <a:spcPct val="0"/>
        </a:spcAft>
        <a:defRPr sz="2800">
          <a:solidFill>
            <a:schemeClr val="tx2"/>
          </a:solidFill>
          <a:latin typeface="Tahoma" pitchFamily="34" charset="0"/>
        </a:defRPr>
      </a:lvl7pPr>
      <a:lvl8pPr marL="1371600" algn="ctr" rtl="0" eaLnBrk="1" fontAlgn="base" hangingPunct="1">
        <a:spcBef>
          <a:spcPct val="0"/>
        </a:spcBef>
        <a:spcAft>
          <a:spcPct val="0"/>
        </a:spcAft>
        <a:defRPr sz="2800">
          <a:solidFill>
            <a:schemeClr val="tx2"/>
          </a:solidFill>
          <a:latin typeface="Tahoma" pitchFamily="34" charset="0"/>
        </a:defRPr>
      </a:lvl8pPr>
      <a:lvl9pPr marL="1828800" algn="ctr" rtl="0" eaLnBrk="1" fontAlgn="base" hangingPunct="1">
        <a:spcBef>
          <a:spcPct val="0"/>
        </a:spcBef>
        <a:spcAft>
          <a:spcPct val="0"/>
        </a:spcAft>
        <a:defRPr sz="28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2400">
          <a:solidFill>
            <a:schemeClr val="bg1"/>
          </a:solidFill>
          <a:latin typeface="Ubuntu Mono" panose="020B0509030602030204" pitchFamily="49" charset="0"/>
          <a:ea typeface="Roboto" panose="02000000000000000000" pitchFamily="2" charset="0"/>
          <a:cs typeface="+mn-cs"/>
        </a:defRPr>
      </a:lvl1pPr>
      <a:lvl2pPr marL="742950" indent="-285750" algn="l" rtl="0" eaLnBrk="0" fontAlgn="base" hangingPunct="0">
        <a:spcBef>
          <a:spcPct val="20000"/>
        </a:spcBef>
        <a:spcAft>
          <a:spcPct val="0"/>
        </a:spcAft>
        <a:buChar char="–"/>
        <a:defRPr sz="2000">
          <a:solidFill>
            <a:schemeClr val="bg1"/>
          </a:solidFill>
          <a:latin typeface="Ubuntu Mono" panose="020B0509030602030204" pitchFamily="49" charset="0"/>
          <a:ea typeface="Roboto" panose="02000000000000000000" pitchFamily="2" charset="0"/>
        </a:defRPr>
      </a:lvl2pPr>
      <a:lvl3pPr marL="1143000" indent="-228600" algn="l" rtl="0" eaLnBrk="0" fontAlgn="base" hangingPunct="0">
        <a:spcBef>
          <a:spcPct val="20000"/>
        </a:spcBef>
        <a:spcAft>
          <a:spcPct val="0"/>
        </a:spcAft>
        <a:buChar char="•"/>
        <a:defRPr sz="2000">
          <a:solidFill>
            <a:schemeClr val="bg1"/>
          </a:solidFill>
          <a:latin typeface="Ubuntu Mono" panose="020B0509030602030204" pitchFamily="49" charset="0"/>
          <a:ea typeface="Roboto" panose="02000000000000000000" pitchFamily="2" charset="0"/>
        </a:defRPr>
      </a:lvl3pPr>
      <a:lvl4pPr marL="1600200" indent="-228600" algn="l" rtl="0" eaLnBrk="0" fontAlgn="base" hangingPunct="0">
        <a:spcBef>
          <a:spcPct val="20000"/>
        </a:spcBef>
        <a:spcAft>
          <a:spcPct val="0"/>
        </a:spcAft>
        <a:buChar char="–"/>
        <a:defRPr sz="2000">
          <a:solidFill>
            <a:schemeClr val="bg1"/>
          </a:solidFill>
          <a:latin typeface="Ubuntu Mono" panose="020B0509030602030204" pitchFamily="49" charset="0"/>
          <a:ea typeface="Roboto" panose="02000000000000000000" pitchFamily="2" charset="0"/>
        </a:defRPr>
      </a:lvl4pPr>
      <a:lvl5pPr marL="2057400" indent="-228600" algn="l" rtl="0" eaLnBrk="0" fontAlgn="base" hangingPunct="0">
        <a:spcBef>
          <a:spcPct val="20000"/>
        </a:spcBef>
        <a:spcAft>
          <a:spcPct val="0"/>
        </a:spcAft>
        <a:buChar char="»"/>
        <a:defRPr sz="2000">
          <a:solidFill>
            <a:schemeClr val="bg1"/>
          </a:solidFill>
          <a:latin typeface="Ubuntu Mono" panose="020B0509030602030204" pitchFamily="49" charset="0"/>
          <a:ea typeface="Roboto" panose="02000000000000000000" pitchFamily="2" charset="0"/>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44033"/>
          </a:xfrm>
          <a:prstGeom prst="rect">
            <a:avLst/>
          </a:prstGeom>
        </p:spPr>
      </p:pic>
      <p:sp>
        <p:nvSpPr>
          <p:cNvPr id="3" name="Text Placeholder 2"/>
          <p:cNvSpPr>
            <a:spLocks noGrp="1"/>
          </p:cNvSpPr>
          <p:nvPr>
            <p:ph type="body" idx="1"/>
          </p:nvPr>
        </p:nvSpPr>
        <p:spPr>
          <a:xfrm>
            <a:off x="0" y="980728"/>
            <a:ext cx="8892480" cy="56166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pic>
        <p:nvPicPr>
          <p:cNvPr id="5" name="Grafik 4"/>
          <p:cNvPicPr>
            <a:picLocks noChangeAspect="1"/>
          </p:cNvPicPr>
          <p:nvPr userDrawn="1"/>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660233" y="6093296"/>
            <a:ext cx="2019326" cy="403865"/>
          </a:xfrm>
          <a:prstGeom prst="rect">
            <a:avLst/>
          </a:prstGeom>
        </p:spPr>
      </p:pic>
    </p:spTree>
    <p:extLst>
      <p:ext uri="{BB962C8B-B14F-4D97-AF65-F5344CB8AC3E}">
        <p14:creationId xmlns:p14="http://schemas.microsoft.com/office/powerpoint/2010/main" val="3181643712"/>
      </p:ext>
    </p:extLst>
  </p:cSld>
  <p:clrMap bg1="lt1" tx1="dk1" bg2="lt2" tx2="dk2" accent1="accent1" accent2="accent2" accent3="accent3" accent4="accent4" accent5="accent5" accent6="accent6" hlink="hlink" folHlink="folHlink"/>
  <p:sldLayoutIdLst>
    <p:sldLayoutId id="2147483810" r:id="rId1"/>
    <p:sldLayoutId id="2147483811" r:id="rId2"/>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2000" kern="1200">
          <a:solidFill>
            <a:schemeClr val="tx1"/>
          </a:solidFill>
          <a:latin typeface="Ubuntu Mono" panose="020B0509030602030204" pitchFamily="49" charset="0"/>
          <a:ea typeface="+mn-ea"/>
          <a:cs typeface="Ubuntu Mono" panose="020B0509030602030204" pitchFamily="49"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Ubuntu Mono" panose="020B0509030602030204" pitchFamily="49" charset="0"/>
          <a:ea typeface="+mn-ea"/>
          <a:cs typeface="Ubuntu Mono" panose="020B0509030602030204" pitchFamily="49"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Ubuntu Mono" panose="020B0509030602030204" pitchFamily="49" charset="0"/>
          <a:ea typeface="+mn-ea"/>
          <a:cs typeface="Ubuntu Mono" panose="020B0509030602030204" pitchFamily="49"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Ubuntu Mono" panose="020B0509030602030204" pitchFamily="49" charset="0"/>
          <a:ea typeface="+mn-ea"/>
          <a:cs typeface="Ubuntu Mono" panose="020B0509030602030204" pitchFamily="49"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Ubuntu Mono" panose="020B0509030602030204" pitchFamily="49" charset="0"/>
          <a:ea typeface="+mn-ea"/>
          <a:cs typeface="Ubuntu Mono" panose="020B0509030602030204" pitchFamily="49"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qlps.io/200kcod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trlbold/modules/tree/master/SqlImportSpeedTest"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git.io/vwgK2"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qlps.io/200kvssln"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hyperlink" Target="http://sqlps.io/200kcode"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hyperlink" Target="https://www.youtube.com/playlist?list=PLhj77zH16wHc4dMOq1yJezXUzxaH3XNSc" TargetMode="External"/><Relationship Id="rId3" Type="http://schemas.openxmlformats.org/officeDocument/2006/relationships/hyperlink" Target="https://github.com/ctrlbold/modules/tree/master/SqlImportSpeedTest" TargetMode="External"/><Relationship Id="rId7" Type="http://schemas.openxmlformats.org/officeDocument/2006/relationships/hyperlink" Target="http://foxdeploy.com/2016/03/23/coding-for-speed/"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hyperlink" Target="https://gist.github.com/IISResetMe/610deb873a96f331039d" TargetMode="External"/><Relationship Id="rId5" Type="http://schemas.openxmlformats.org/officeDocument/2006/relationships/hyperlink" Target="https://onedrive.live.com/?id=607A450CAC265331!169&amp;cid=607A450CAC265331" TargetMode="External"/><Relationship Id="rId10" Type="http://schemas.openxmlformats.org/officeDocument/2006/relationships/hyperlink" Target="http://sqlps.io/" TargetMode="External"/><Relationship Id="rId4" Type="http://schemas.openxmlformats.org/officeDocument/2006/relationships/hyperlink" Target="https://github.com/proxb/PoshRSJob" TargetMode="External"/><Relationship Id="rId9" Type="http://schemas.openxmlformats.org/officeDocument/2006/relationships/hyperlink" Target="http://slack.poshcode.org/"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qlps.io/vote"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1412776"/>
            <a:ext cx="9144000" cy="930027"/>
          </a:xfrm>
        </p:spPr>
        <p:txBody>
          <a:bodyPr/>
          <a:lstStyle/>
          <a:p>
            <a:pPr>
              <a:lnSpc>
                <a:spcPct val="90000"/>
              </a:lnSpc>
              <a:spcBef>
                <a:spcPts val="600"/>
              </a:spcBef>
              <a:defRPr sz="4400">
                <a:solidFill>
                  <a:srgbClr val="FFFFFF"/>
                </a:solidFill>
              </a:defRPr>
            </a:pPr>
            <a:r>
              <a:rPr lang="en-US" sz="3600" dirty="0"/>
              <a:t>PowerShell, CSV files and SQL Server: </a:t>
            </a:r>
            <a:br>
              <a:rPr lang="en-US" sz="3600" dirty="0"/>
            </a:br>
            <a:r>
              <a:rPr lang="en-US" sz="3600" dirty="0"/>
              <a:t>My Journey to over 200,000 rows/sec</a:t>
            </a:r>
          </a:p>
        </p:txBody>
      </p:sp>
      <p:sp>
        <p:nvSpPr>
          <p:cNvPr id="3" name="Textplatzhalter 2"/>
          <p:cNvSpPr>
            <a:spLocks noGrp="1"/>
          </p:cNvSpPr>
          <p:nvPr>
            <p:ph type="body" idx="1"/>
          </p:nvPr>
        </p:nvSpPr>
        <p:spPr>
          <a:xfrm>
            <a:off x="674440" y="3873029"/>
            <a:ext cx="4617640" cy="564083"/>
          </a:xfrm>
        </p:spPr>
        <p:txBody>
          <a:bodyPr/>
          <a:lstStyle/>
          <a:p>
            <a:r>
              <a:rPr lang="de-DE" dirty="0"/>
              <a:t>Chrissy LeMaire, PowerShell MVP</a:t>
            </a:r>
          </a:p>
        </p:txBody>
      </p:sp>
      <p:sp>
        <p:nvSpPr>
          <p:cNvPr id="6" name="Rectangle 5"/>
          <p:cNvSpPr/>
          <p:nvPr/>
        </p:nvSpPr>
        <p:spPr>
          <a:xfrm>
            <a:off x="639369" y="4492277"/>
            <a:ext cx="5330305" cy="2031325"/>
          </a:xfrm>
          <a:prstGeom prst="rect">
            <a:avLst/>
          </a:prstGeom>
        </p:spPr>
        <p:txBody>
          <a:bodyPr wrap="none">
            <a:spAutoFit/>
          </a:bodyPr>
          <a:lstStyle/>
          <a:p>
            <a:pPr marL="285750" indent="-285750">
              <a:buFont typeface="Arial" panose="020B0604020202020204" pitchFamily="34" charset="0"/>
              <a:buChar char="•"/>
            </a:pPr>
            <a:r>
              <a:rPr lang="en-US" sz="1400" dirty="0">
                <a:solidFill>
                  <a:srgbClr val="FFFFFF"/>
                </a:solidFill>
                <a:effectLst/>
                <a:latin typeface="Ubuntu" panose="020B0604020202020204" charset="0"/>
                <a:ea typeface="Segoe UI Light"/>
                <a:cs typeface="Segoe UI Light"/>
                <a:sym typeface="Segoe UI Light"/>
              </a:rPr>
              <a:t>Deck optimized for redistribution. There’s a to</a:t>
            </a:r>
            <a:r>
              <a:rPr lang="en-US" sz="1400" dirty="0">
                <a:solidFill>
                  <a:srgbClr val="FFFFFF"/>
                </a:solidFill>
                <a:effectLst/>
                <a:latin typeface="Ubuntu" panose="020B0604020202020204" charset="0"/>
                <a:cs typeface="Segoe UI Light"/>
                <a:sym typeface="Segoe UI Light"/>
              </a:rPr>
              <a:t>n of</a:t>
            </a:r>
            <a:br>
              <a:rPr lang="en-US" sz="1400" dirty="0">
                <a:solidFill>
                  <a:srgbClr val="FFFFFF"/>
                </a:solidFill>
                <a:effectLst/>
                <a:latin typeface="Ubuntu" panose="020B0604020202020204" charset="0"/>
                <a:cs typeface="Segoe UI Light"/>
                <a:sym typeface="Segoe UI Light"/>
              </a:rPr>
            </a:br>
            <a:r>
              <a:rPr lang="en-US" sz="1400" dirty="0">
                <a:solidFill>
                  <a:srgbClr val="FFFFFF"/>
                </a:solidFill>
                <a:effectLst/>
                <a:latin typeface="Ubuntu" panose="020B0604020202020204" charset="0"/>
                <a:cs typeface="Segoe UI Light"/>
                <a:sym typeface="Segoe UI Light"/>
              </a:rPr>
              <a:t>info in the notes if you missed the in-person </a:t>
            </a:r>
            <a:br>
              <a:rPr lang="en-US" sz="1400" dirty="0">
                <a:solidFill>
                  <a:srgbClr val="FFFFFF"/>
                </a:solidFill>
                <a:effectLst/>
                <a:latin typeface="Ubuntu" panose="020B0604020202020204" charset="0"/>
                <a:cs typeface="Segoe UI Light"/>
                <a:sym typeface="Segoe UI Light"/>
              </a:rPr>
            </a:br>
            <a:r>
              <a:rPr lang="en-US" sz="1400" dirty="0">
                <a:solidFill>
                  <a:srgbClr val="FFFFFF"/>
                </a:solidFill>
                <a:effectLst/>
                <a:latin typeface="Ubuntu" panose="020B0604020202020204" charset="0"/>
                <a:cs typeface="Segoe UI Light"/>
                <a:sym typeface="Segoe UI Light"/>
              </a:rPr>
              <a:t>presentation</a:t>
            </a:r>
            <a:r>
              <a:rPr lang="en-US" sz="1400">
                <a:solidFill>
                  <a:srgbClr val="FFFFFF"/>
                </a:solidFill>
                <a:effectLst/>
                <a:latin typeface="Ubuntu" panose="020B0604020202020204" charset="0"/>
                <a:cs typeface="Segoe UI Light"/>
                <a:sym typeface="Segoe UI Light"/>
              </a:rPr>
              <a:t>. </a:t>
            </a:r>
            <a:br>
              <a:rPr lang="en-US" sz="1400">
                <a:solidFill>
                  <a:srgbClr val="FFFFFF"/>
                </a:solidFill>
                <a:effectLst/>
                <a:latin typeface="Ubuntu" panose="020B0604020202020204" charset="0"/>
                <a:cs typeface="Segoe UI Light"/>
                <a:sym typeface="Segoe UI Light"/>
              </a:rPr>
            </a:br>
            <a:endParaRPr lang="en-US" sz="1400" dirty="0">
              <a:solidFill>
                <a:srgbClr val="FFFFFF"/>
              </a:solidFill>
              <a:effectLst/>
              <a:latin typeface="Ubuntu" panose="020B0604020202020204" charset="0"/>
              <a:cs typeface="Segoe UI Light"/>
              <a:sym typeface="Segoe UI Light"/>
            </a:endParaRPr>
          </a:p>
          <a:p>
            <a:pPr marL="285750" indent="-285750">
              <a:buFont typeface="Arial" panose="020B0604020202020204" pitchFamily="34" charset="0"/>
              <a:buChar char="•"/>
            </a:pPr>
            <a:r>
              <a:rPr lang="en-US" sz="1400" dirty="0">
                <a:solidFill>
                  <a:srgbClr val="FFFFFF"/>
                </a:solidFill>
                <a:effectLst/>
                <a:latin typeface="Ubuntu" panose="020B0604020202020204" charset="0"/>
                <a:cs typeface="Segoe UI Light"/>
                <a:sym typeface="Segoe UI Light"/>
              </a:rPr>
              <a:t>Want just the code? </a:t>
            </a:r>
            <a:r>
              <a:rPr lang="en-US" sz="1400" dirty="0">
                <a:effectLst/>
                <a:latin typeface="Ubuntu" panose="020B0604020202020204" charset="0"/>
                <a:hlinkClick r:id="rId3"/>
              </a:rPr>
              <a:t>Download the PowerShell and SQL files</a:t>
            </a:r>
            <a:endParaRPr lang="en-US" sz="1400" dirty="0">
              <a:effectLst/>
              <a:latin typeface="Ubuntu" panose="020B0604020202020204" charset="0"/>
            </a:endParaRPr>
          </a:p>
          <a:p>
            <a:pPr marL="285750" indent="-285750">
              <a:buFont typeface="Arial" panose="020B0604020202020204" pitchFamily="34" charset="0"/>
              <a:buChar char="•"/>
            </a:pPr>
            <a:endParaRPr lang="en-US" sz="1400" dirty="0">
              <a:effectLst/>
              <a:latin typeface="Ubuntu" panose="020B0604020202020204" charset="0"/>
            </a:endParaRPr>
          </a:p>
          <a:p>
            <a:pPr marL="285750" indent="-285750">
              <a:buFont typeface="Arial" panose="020B0604020202020204" pitchFamily="34" charset="0"/>
              <a:buChar char="•"/>
            </a:pPr>
            <a:r>
              <a:rPr lang="en-US" sz="1400" dirty="0">
                <a:effectLst/>
                <a:latin typeface="Ubuntu" panose="020B0604020202020204" charset="0"/>
              </a:rPr>
              <a:t>Want to see a super cool module with this in action? </a:t>
            </a:r>
            <a:br>
              <a:rPr lang="en-US" sz="1400" dirty="0">
                <a:effectLst/>
                <a:latin typeface="Ubuntu" panose="020B0604020202020204" charset="0"/>
              </a:rPr>
            </a:br>
            <a:r>
              <a:rPr lang="en-US" sz="1400" dirty="0">
                <a:effectLst/>
                <a:latin typeface="Ubuntu" panose="020B0604020202020204" charset="0"/>
              </a:rPr>
              <a:t>Download </a:t>
            </a:r>
            <a:r>
              <a:rPr lang="en-US" sz="1400" dirty="0">
                <a:solidFill>
                  <a:schemeClr val="bg1">
                    <a:lumMod val="95000"/>
                  </a:schemeClr>
                </a:solidFill>
                <a:effectLst/>
                <a:latin typeface="Ubuntu" panose="020B0604020202020204" charset="0"/>
                <a:hlinkClick r:id="rId4"/>
              </a:rPr>
              <a:t>SqlImportSpeedTest</a:t>
            </a:r>
            <a:endParaRPr lang="en-US" sz="1400" dirty="0">
              <a:effectLst/>
              <a:latin typeface="Ubuntu" panose="020B0604020202020204" charset="0"/>
            </a:endParaRPr>
          </a:p>
          <a:p>
            <a:pPr marL="285750" indent="-285750">
              <a:buFont typeface="Arial" panose="020B0604020202020204" pitchFamily="34" charset="0"/>
              <a:buChar char="•"/>
            </a:pPr>
            <a:endParaRPr lang="en-US" sz="1400" dirty="0">
              <a:solidFill>
                <a:srgbClr val="FFFFFF"/>
              </a:solidFill>
              <a:effectLst/>
              <a:latin typeface="Ubuntu" panose="020B0604020202020204" charset="0"/>
              <a:cs typeface="Segoe UI Light"/>
              <a:sym typeface="Segoe UI Light"/>
            </a:endParaRPr>
          </a:p>
        </p:txBody>
      </p:sp>
    </p:spTree>
    <p:extLst>
      <p:ext uri="{BB962C8B-B14F-4D97-AF65-F5344CB8AC3E}">
        <p14:creationId xmlns:p14="http://schemas.microsoft.com/office/powerpoint/2010/main" val="228805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sz="1800" dirty="0">
                <a:solidFill>
                  <a:srgbClr val="006400"/>
                </a:solidFill>
              </a:rPr>
              <a:t>&lt;# </a:t>
            </a:r>
          </a:p>
          <a:p>
            <a:r>
              <a:rPr lang="en-US" sz="2400" b="1" dirty="0">
                <a:solidFill>
                  <a:srgbClr val="006400"/>
                </a:solidFill>
              </a:rPr>
              <a:t>    Parsing the CSV</a:t>
            </a:r>
          </a:p>
          <a:p>
            <a:r>
              <a:rPr lang="en-US" sz="1800" dirty="0">
                <a:solidFill>
                  <a:srgbClr val="006400"/>
                </a:solidFill>
              </a:rPr>
              <a:t>       System.IO.StreamReader </a:t>
            </a:r>
            <a:endParaRPr lang="en-US" sz="1800" dirty="0">
              <a:solidFill>
                <a:prstClr val="black"/>
              </a:solidFill>
            </a:endParaRPr>
          </a:p>
          <a:p>
            <a:r>
              <a:rPr lang="en-US" sz="1800" dirty="0">
                <a:solidFill>
                  <a:srgbClr val="006400"/>
                </a:solidFill>
              </a:rPr>
              <a:t>           Implements a TextReader that reads characters</a:t>
            </a:r>
          </a:p>
          <a:p>
            <a:r>
              <a:rPr lang="en-US" sz="1800" dirty="0">
                <a:solidFill>
                  <a:srgbClr val="006400"/>
                </a:solidFill>
              </a:rPr>
              <a:t>           from a byte stream in a particular encoding.</a:t>
            </a:r>
          </a:p>
          <a:p>
            <a:r>
              <a:rPr lang="en-US" sz="1800" dirty="0">
                <a:solidFill>
                  <a:srgbClr val="006400"/>
                </a:solidFill>
              </a:rPr>
              <a:t>#&gt;</a:t>
            </a:r>
            <a:endParaRPr lang="en-US" sz="1800" dirty="0">
              <a:solidFill>
                <a:prstClr val="black"/>
              </a:solidFill>
            </a:endParaRPr>
          </a:p>
          <a:p>
            <a:r>
              <a:rPr lang="en-US" sz="1800" dirty="0">
                <a:solidFill>
                  <a:prstClr val="black"/>
                </a:solidFill>
              </a:rPr>
              <a:t> </a:t>
            </a:r>
          </a:p>
          <a:p>
            <a:endParaRPr lang="en-US" sz="1800" dirty="0"/>
          </a:p>
          <a:p>
            <a:r>
              <a:rPr lang="en-US" sz="1800" dirty="0">
                <a:solidFill>
                  <a:srgbClr val="FF4500"/>
                </a:solidFill>
              </a:rPr>
              <a:t>$reader</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0000FF"/>
                </a:solidFill>
              </a:rPr>
              <a:t>New-Object</a:t>
            </a:r>
            <a:r>
              <a:rPr lang="en-US" sz="1800" dirty="0">
                <a:solidFill>
                  <a:prstClr val="black"/>
                </a:solidFill>
              </a:rPr>
              <a:t> </a:t>
            </a:r>
            <a:r>
              <a:rPr lang="en-US" sz="1800" dirty="0">
                <a:solidFill>
                  <a:srgbClr val="8A2BE2"/>
                </a:solidFill>
              </a:rPr>
              <a:t>System.IO.StreamReader</a:t>
            </a:r>
            <a:r>
              <a:rPr lang="en-US" sz="1800" dirty="0">
                <a:solidFill>
                  <a:prstClr val="black"/>
                </a:solidFill>
              </a:rPr>
              <a:t>(</a:t>
            </a:r>
            <a:r>
              <a:rPr lang="en-US" sz="1800" dirty="0">
                <a:solidFill>
                  <a:srgbClr val="FF4500"/>
                </a:solidFill>
              </a:rPr>
              <a:t>$</a:t>
            </a:r>
            <a:r>
              <a:rPr lang="en-US" sz="1800" dirty="0" err="1">
                <a:solidFill>
                  <a:srgbClr val="FF4500"/>
                </a:solidFill>
              </a:rPr>
              <a:t>csvfile</a:t>
            </a:r>
            <a:r>
              <a:rPr lang="en-US" sz="1800" dirty="0">
                <a:solidFill>
                  <a:prstClr val="black"/>
                </a:solidFill>
              </a:rPr>
              <a:t>)</a:t>
            </a:r>
          </a:p>
          <a:p>
            <a:r>
              <a:rPr lang="en-US" sz="1800" dirty="0">
                <a:solidFill>
                  <a:srgbClr val="00008B"/>
                </a:solidFill>
              </a:rPr>
              <a:t>while</a:t>
            </a:r>
            <a:r>
              <a:rPr lang="en-US" sz="1800" dirty="0">
                <a:solidFill>
                  <a:prstClr val="black"/>
                </a:solidFill>
              </a:rPr>
              <a:t> ((</a:t>
            </a:r>
            <a:r>
              <a:rPr lang="en-US" sz="1800" dirty="0">
                <a:solidFill>
                  <a:srgbClr val="FF4500"/>
                </a:solidFill>
              </a:rPr>
              <a:t>$line</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$reader</a:t>
            </a:r>
            <a:r>
              <a:rPr lang="en-US" sz="1800" dirty="0">
                <a:solidFill>
                  <a:srgbClr val="A9A9A9"/>
                </a:solidFill>
              </a:rPr>
              <a:t>.</a:t>
            </a:r>
            <a:r>
              <a:rPr lang="en-US" sz="1800" dirty="0">
                <a:solidFill>
                  <a:prstClr val="black"/>
                </a:solidFill>
              </a:rPr>
              <a:t>ReadLine()) </a:t>
            </a:r>
            <a:r>
              <a:rPr lang="en-US" sz="1800" dirty="0">
                <a:solidFill>
                  <a:srgbClr val="A9A9A9"/>
                </a:solidFill>
              </a:rPr>
              <a:t>-ne</a:t>
            </a:r>
            <a:r>
              <a:rPr lang="en-US" sz="1800" dirty="0">
                <a:solidFill>
                  <a:prstClr val="black"/>
                </a:solidFill>
              </a:rPr>
              <a:t> </a:t>
            </a:r>
            <a:r>
              <a:rPr lang="en-US" sz="1800" dirty="0">
                <a:solidFill>
                  <a:srgbClr val="FF4500"/>
                </a:solidFill>
              </a:rPr>
              <a:t>$null</a:t>
            </a:r>
            <a:r>
              <a:rPr lang="en-US" sz="1800" dirty="0">
                <a:solidFill>
                  <a:prstClr val="black"/>
                </a:solidFill>
              </a:rPr>
              <a:t>)  </a:t>
            </a:r>
          </a:p>
          <a:p>
            <a:r>
              <a:rPr lang="en-US" sz="1800" dirty="0">
                <a:solidFill>
                  <a:prstClr val="black"/>
                </a:solidFill>
              </a:rPr>
              <a:t>{</a:t>
            </a:r>
          </a:p>
          <a:p>
            <a:r>
              <a:rPr lang="en-US" sz="1800" dirty="0">
                <a:solidFill>
                  <a:srgbClr val="006400"/>
                </a:solidFill>
              </a:rPr>
              <a:t>     # Do something</a:t>
            </a:r>
            <a:endParaRPr lang="en-US" sz="1800" dirty="0">
              <a:solidFill>
                <a:prstClr val="black"/>
              </a:solidFill>
            </a:endParaRPr>
          </a:p>
          <a:p>
            <a:r>
              <a:rPr lang="en-US" sz="1800" dirty="0">
                <a:solidFill>
                  <a:prstClr val="black"/>
                </a:solidFill>
              </a:rPr>
              <a:t>}</a:t>
            </a:r>
          </a:p>
          <a:p>
            <a:r>
              <a:rPr lang="en-US" sz="1800" dirty="0">
                <a:solidFill>
                  <a:srgbClr val="FF4500"/>
                </a:solidFill>
              </a:rPr>
              <a:t>$reader</a:t>
            </a:r>
            <a:r>
              <a:rPr lang="en-US" sz="1800" dirty="0">
                <a:solidFill>
                  <a:srgbClr val="A9A9A9"/>
                </a:solidFill>
              </a:rPr>
              <a:t>.</a:t>
            </a:r>
            <a:r>
              <a:rPr lang="en-US" sz="1800" dirty="0">
                <a:solidFill>
                  <a:prstClr val="black"/>
                </a:solidFill>
              </a:rPr>
              <a:t>Close()</a:t>
            </a:r>
          </a:p>
          <a:p>
            <a:r>
              <a:rPr lang="en-US" sz="1800" dirty="0">
                <a:solidFill>
                  <a:prstClr val="black"/>
                </a:solidFill>
              </a:rPr>
              <a:t> </a:t>
            </a:r>
          </a:p>
          <a:p>
            <a:pPr lvl="0" defTabSz="932742" hangingPunct="0">
              <a:spcBef>
                <a:spcPts val="0"/>
              </a:spcBef>
              <a:defRPr>
                <a:solidFill>
                  <a:srgbClr val="FF4500"/>
                </a:solidFill>
                <a:latin typeface="Consolas"/>
                <a:ea typeface="Consolas"/>
                <a:cs typeface="Consolas"/>
                <a:sym typeface="Consolas"/>
              </a:defRPr>
            </a:pPr>
            <a:endParaRPr lang="en-US" sz="1800" kern="0" dirty="0">
              <a:solidFill>
                <a:srgbClr val="000000"/>
              </a:solidFill>
              <a:latin typeface="Ubuntu" panose="020B0504030602030204" pitchFamily="34" charset="0"/>
              <a:sym typeface="Consolas"/>
            </a:endParaRPr>
          </a:p>
        </p:txBody>
      </p:sp>
    </p:spTree>
    <p:extLst>
      <p:ext uri="{BB962C8B-B14F-4D97-AF65-F5344CB8AC3E}">
        <p14:creationId xmlns:p14="http://schemas.microsoft.com/office/powerpoint/2010/main" val="357137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sz="1800" dirty="0">
                <a:solidFill>
                  <a:srgbClr val="006400"/>
                </a:solidFill>
              </a:rPr>
              <a:t>&lt;#  </a:t>
            </a:r>
          </a:p>
          <a:p>
            <a:r>
              <a:rPr lang="en-US" sz="1800" dirty="0">
                <a:solidFill>
                  <a:srgbClr val="006400"/>
                </a:solidFill>
              </a:rPr>
              <a:t>    </a:t>
            </a:r>
            <a:r>
              <a:rPr lang="en-US" sz="2400" b="1" dirty="0">
                <a:solidFill>
                  <a:srgbClr val="006400"/>
                </a:solidFill>
              </a:rPr>
              <a:t>Uploading to SQL Server</a:t>
            </a:r>
          </a:p>
          <a:p>
            <a:r>
              <a:rPr lang="en-US" sz="1800" dirty="0">
                <a:solidFill>
                  <a:srgbClr val="006400"/>
                </a:solidFill>
              </a:rPr>
              <a:t>        </a:t>
            </a:r>
            <a:r>
              <a:rPr lang="en-US" sz="1800" dirty="0" err="1">
                <a:solidFill>
                  <a:srgbClr val="006400"/>
                </a:solidFill>
              </a:rPr>
              <a:t>System.Data.SqlClient.SqlBulkCopy</a:t>
            </a:r>
            <a:endParaRPr lang="en-US" sz="1800" dirty="0">
              <a:solidFill>
                <a:srgbClr val="006400"/>
              </a:solidFill>
            </a:endParaRPr>
          </a:p>
          <a:p>
            <a:r>
              <a:rPr lang="en-US" sz="1800" dirty="0">
                <a:solidFill>
                  <a:srgbClr val="006400"/>
                </a:solidFill>
              </a:rPr>
              <a:t>            Lets you efficiently bulk load a SQL Server</a:t>
            </a:r>
          </a:p>
          <a:p>
            <a:r>
              <a:rPr lang="en-US" sz="1800" dirty="0">
                <a:solidFill>
                  <a:srgbClr val="006400"/>
                </a:solidFill>
              </a:rPr>
              <a:t>            table with data from another source. </a:t>
            </a:r>
          </a:p>
          <a:p>
            <a:r>
              <a:rPr lang="en-US" sz="1800" dirty="0">
                <a:solidFill>
                  <a:srgbClr val="006400"/>
                </a:solidFill>
              </a:rPr>
              <a:t>#&gt;</a:t>
            </a:r>
            <a:endParaRPr lang="en-US" sz="1800" dirty="0">
              <a:solidFill>
                <a:prstClr val="black"/>
              </a:solidFill>
            </a:endParaRPr>
          </a:p>
          <a:p>
            <a:endParaRPr lang="en-US" sz="1800" dirty="0">
              <a:solidFill>
                <a:prstClr val="black"/>
              </a:solidFill>
            </a:endParaRPr>
          </a:p>
          <a:p>
            <a:r>
              <a:rPr lang="en-US" sz="1800" dirty="0">
                <a:solidFill>
                  <a:srgbClr val="FF4500"/>
                </a:solidFill>
              </a:rPr>
              <a:t>$</a:t>
            </a:r>
            <a:r>
              <a:rPr lang="en-US" sz="1800" dirty="0" err="1">
                <a:solidFill>
                  <a:srgbClr val="FF4500"/>
                </a:solidFill>
              </a:rPr>
              <a:t>connstring</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8B0000"/>
                </a:solidFill>
              </a:rPr>
              <a:t>"Data Source=</a:t>
            </a:r>
            <a:r>
              <a:rPr lang="en-US" sz="1800" dirty="0" err="1">
                <a:solidFill>
                  <a:srgbClr val="8B0000"/>
                </a:solidFill>
              </a:rPr>
              <a:t>sqlserver;Integrated</a:t>
            </a:r>
            <a:r>
              <a:rPr lang="en-US" sz="1800" dirty="0">
                <a:solidFill>
                  <a:srgbClr val="8B0000"/>
                </a:solidFill>
              </a:rPr>
              <a:t> Security=true;"</a:t>
            </a:r>
            <a:endParaRPr lang="en-US" sz="1800" dirty="0">
              <a:solidFill>
                <a:prstClr val="black"/>
              </a:solidFill>
            </a:endParaRPr>
          </a:p>
          <a:p>
            <a:r>
              <a:rPr lang="en-US" sz="1800" dirty="0">
                <a:solidFill>
                  <a:srgbClr val="FF4500"/>
                </a:solidFill>
              </a:rPr>
              <a:t>$</a:t>
            </a:r>
            <a:r>
              <a:rPr lang="en-US" sz="1800" dirty="0" err="1">
                <a:solidFill>
                  <a:srgbClr val="FF4500"/>
                </a:solidFill>
              </a:rPr>
              <a:t>bulkcopy</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0000FF"/>
                </a:solidFill>
              </a:rPr>
              <a:t>New-Object</a:t>
            </a:r>
            <a:r>
              <a:rPr lang="en-US" sz="1800" dirty="0">
                <a:solidFill>
                  <a:prstClr val="black"/>
                </a:solidFill>
              </a:rPr>
              <a:t> </a:t>
            </a:r>
            <a:r>
              <a:rPr lang="en-US" sz="1800" dirty="0" err="1">
                <a:solidFill>
                  <a:srgbClr val="8A2BE2"/>
                </a:solidFill>
              </a:rPr>
              <a:t>Data.SqlClient.SqlBulkCopy</a:t>
            </a:r>
            <a:r>
              <a:rPr lang="en-US" sz="1800" dirty="0">
                <a:solidFill>
                  <a:prstClr val="black"/>
                </a:solidFill>
              </a:rPr>
              <a:t> </a:t>
            </a:r>
            <a:r>
              <a:rPr lang="en-US" sz="1800" dirty="0">
                <a:solidFill>
                  <a:srgbClr val="FF4500"/>
                </a:solidFill>
              </a:rPr>
              <a:t>$</a:t>
            </a:r>
            <a:r>
              <a:rPr lang="en-US" sz="1800" dirty="0" err="1">
                <a:solidFill>
                  <a:srgbClr val="FF4500"/>
                </a:solidFill>
              </a:rPr>
              <a:t>connstring</a:t>
            </a:r>
            <a:endParaRPr lang="en-US" sz="1800" dirty="0">
              <a:solidFill>
                <a:prstClr val="black"/>
              </a:solidFill>
            </a:endParaRPr>
          </a:p>
          <a:p>
            <a:r>
              <a:rPr lang="en-US" sz="1800" dirty="0">
                <a:solidFill>
                  <a:srgbClr val="FF4500"/>
                </a:solidFill>
              </a:rPr>
              <a:t>$</a:t>
            </a:r>
            <a:r>
              <a:rPr lang="en-US" sz="1800" dirty="0" err="1">
                <a:solidFill>
                  <a:srgbClr val="FF4500"/>
                </a:solidFill>
              </a:rPr>
              <a:t>bulkcopy</a:t>
            </a:r>
            <a:r>
              <a:rPr lang="en-US" sz="1800" dirty="0" err="1">
                <a:solidFill>
                  <a:srgbClr val="A9A9A9"/>
                </a:solidFill>
              </a:rPr>
              <a:t>.</a:t>
            </a:r>
            <a:r>
              <a:rPr lang="en-US" sz="1800" dirty="0" err="1">
                <a:solidFill>
                  <a:prstClr val="black"/>
                </a:solidFill>
              </a:rPr>
              <a:t>DestinationTableName</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8B0000"/>
                </a:solidFill>
              </a:rPr>
              <a:t>"</a:t>
            </a:r>
            <a:r>
              <a:rPr lang="en-US" sz="1800" dirty="0" err="1">
                <a:solidFill>
                  <a:srgbClr val="8B0000"/>
                </a:solidFill>
              </a:rPr>
              <a:t>speedtest</a:t>
            </a:r>
            <a:r>
              <a:rPr lang="en-US" sz="1800" dirty="0">
                <a:solidFill>
                  <a:srgbClr val="8B0000"/>
                </a:solidFill>
              </a:rPr>
              <a:t>"</a:t>
            </a:r>
            <a:endParaRPr lang="en-US" sz="1800" dirty="0">
              <a:solidFill>
                <a:prstClr val="black"/>
              </a:solidFill>
            </a:endParaRPr>
          </a:p>
          <a:p>
            <a:r>
              <a:rPr lang="en-US" sz="1800" dirty="0">
                <a:solidFill>
                  <a:srgbClr val="FF4500"/>
                </a:solidFill>
              </a:rPr>
              <a:t>$</a:t>
            </a:r>
            <a:r>
              <a:rPr lang="en-US" sz="1800" dirty="0" err="1">
                <a:solidFill>
                  <a:srgbClr val="FF4500"/>
                </a:solidFill>
              </a:rPr>
              <a:t>bulkcopy</a:t>
            </a:r>
            <a:r>
              <a:rPr lang="en-US" sz="1800" dirty="0" err="1">
                <a:solidFill>
                  <a:srgbClr val="A9A9A9"/>
                </a:solidFill>
              </a:rPr>
              <a:t>.</a:t>
            </a:r>
            <a:r>
              <a:rPr lang="en-US" sz="1800" dirty="0" err="1">
                <a:solidFill>
                  <a:prstClr val="black"/>
                </a:solidFill>
              </a:rPr>
              <a:t>WriteToServer</a:t>
            </a:r>
            <a:r>
              <a:rPr lang="en-US" sz="1800" dirty="0">
                <a:solidFill>
                  <a:prstClr val="black"/>
                </a:solidFill>
              </a:rPr>
              <a:t>(</a:t>
            </a:r>
            <a:r>
              <a:rPr lang="en-US" sz="1800" dirty="0">
                <a:solidFill>
                  <a:srgbClr val="FF4500"/>
                </a:solidFill>
              </a:rPr>
              <a:t>$</a:t>
            </a:r>
            <a:r>
              <a:rPr lang="en-US" sz="1800" dirty="0" err="1">
                <a:solidFill>
                  <a:srgbClr val="FF4500"/>
                </a:solidFill>
              </a:rPr>
              <a:t>csvdata</a:t>
            </a:r>
            <a:r>
              <a:rPr lang="en-US" sz="1800" dirty="0">
                <a:solidFill>
                  <a:prstClr val="black"/>
                </a:solidFill>
              </a:rPr>
              <a:t>)</a:t>
            </a:r>
          </a:p>
          <a:p>
            <a:r>
              <a:rPr lang="en-US" sz="1800" dirty="0">
                <a:solidFill>
                  <a:srgbClr val="FF4500"/>
                </a:solidFill>
              </a:rPr>
              <a:t>$</a:t>
            </a:r>
            <a:r>
              <a:rPr lang="en-US" sz="1800" dirty="0" err="1">
                <a:solidFill>
                  <a:srgbClr val="FF4500"/>
                </a:solidFill>
              </a:rPr>
              <a:t>bulkcopy</a:t>
            </a:r>
            <a:r>
              <a:rPr lang="en-US" sz="1800" dirty="0" err="1">
                <a:solidFill>
                  <a:srgbClr val="A9A9A9"/>
                </a:solidFill>
              </a:rPr>
              <a:t>.</a:t>
            </a:r>
            <a:r>
              <a:rPr lang="en-US" sz="1800" dirty="0" err="1">
                <a:solidFill>
                  <a:prstClr val="black"/>
                </a:solidFill>
              </a:rPr>
              <a:t>Close</a:t>
            </a:r>
            <a:r>
              <a:rPr lang="en-US" sz="1800" dirty="0">
                <a:solidFill>
                  <a:prstClr val="black"/>
                </a:solidFill>
              </a:rPr>
              <a:t>()</a:t>
            </a:r>
          </a:p>
          <a:p>
            <a:r>
              <a:rPr lang="en-US" sz="1800" dirty="0">
                <a:solidFill>
                  <a:srgbClr val="FF4500"/>
                </a:solidFill>
              </a:rPr>
              <a:t>$</a:t>
            </a:r>
            <a:r>
              <a:rPr lang="en-US" sz="1800" dirty="0" err="1">
                <a:solidFill>
                  <a:srgbClr val="FF4500"/>
                </a:solidFill>
              </a:rPr>
              <a:t>bulkcopy</a:t>
            </a:r>
            <a:r>
              <a:rPr lang="en-US" sz="1800" dirty="0" err="1">
                <a:solidFill>
                  <a:srgbClr val="A9A9A9"/>
                </a:solidFill>
              </a:rPr>
              <a:t>.</a:t>
            </a:r>
            <a:r>
              <a:rPr lang="en-US" sz="1800" dirty="0" err="1">
                <a:solidFill>
                  <a:prstClr val="black"/>
                </a:solidFill>
              </a:rPr>
              <a:t>Dispose</a:t>
            </a:r>
            <a:r>
              <a:rPr lang="en-US" sz="1800" dirty="0">
                <a:solidFill>
                  <a:prstClr val="black"/>
                </a:solidFill>
              </a:rPr>
              <a:t>()</a:t>
            </a:r>
          </a:p>
          <a:p>
            <a:r>
              <a:rPr lang="en-US" sz="1800" dirty="0">
                <a:solidFill>
                  <a:prstClr val="black"/>
                </a:solidFill>
              </a:rPr>
              <a:t> </a:t>
            </a:r>
          </a:p>
          <a:p>
            <a:pPr lvl="0" defTabSz="932742" hangingPunct="0">
              <a:spcBef>
                <a:spcPts val="0"/>
              </a:spcBef>
              <a:defRPr>
                <a:solidFill>
                  <a:srgbClr val="FF4500"/>
                </a:solidFill>
                <a:latin typeface="Consolas"/>
                <a:ea typeface="Consolas"/>
                <a:cs typeface="Consolas"/>
                <a:sym typeface="Consolas"/>
              </a:defRPr>
            </a:pPr>
            <a:endParaRPr lang="en-US" sz="1800" kern="0" dirty="0">
              <a:solidFill>
                <a:srgbClr val="000000"/>
              </a:solidFill>
              <a:latin typeface="Ubuntu" panose="020B0504030602030204" pitchFamily="34" charset="0"/>
              <a:sym typeface="Consolas"/>
            </a:endParaRPr>
          </a:p>
        </p:txBody>
      </p:sp>
    </p:spTree>
    <p:extLst>
      <p:ext uri="{BB962C8B-B14F-4D97-AF65-F5344CB8AC3E}">
        <p14:creationId xmlns:p14="http://schemas.microsoft.com/office/powerpoint/2010/main" val="28194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The Challenge </a:t>
            </a:r>
          </a:p>
        </p:txBody>
      </p:sp>
      <p:sp>
        <p:nvSpPr>
          <p:cNvPr id="18" name="Shape 189"/>
          <p:cNvSpPr/>
          <p:nvPr/>
        </p:nvSpPr>
        <p:spPr>
          <a:xfrm>
            <a:off x="755576" y="1558457"/>
            <a:ext cx="6398098" cy="997196"/>
          </a:xfrm>
          <a:prstGeom prst="rect">
            <a:avLst/>
          </a:prstGeom>
          <a:ln w="12700">
            <a:miter lim="400000"/>
          </a:ln>
          <a:extLst>
            <a:ext uri="{C572A759-6A51-4108-AA02-DFA0A04FC94B}">
              <ma14:wrappingTextBoxFlag xmlns="" xmlns:ma14="http://schemas.microsoft.com/office/mac/drawingml/2011/main" val="1"/>
            </a:ext>
          </a:extLst>
        </p:spPr>
        <p:txBody>
          <a:bodyPr wrap="none" lIns="146304" tIns="146304" rIns="146304" bIns="146304">
            <a:spAutoFit/>
          </a:bodyPr>
          <a:lstStyle/>
          <a:p>
            <a:pPr>
              <a:defRPr sz="2800">
                <a:solidFill>
                  <a:srgbClr val="FF4500"/>
                </a:solidFill>
                <a:latin typeface="Consolas"/>
                <a:ea typeface="Consolas"/>
                <a:cs typeface="Consolas"/>
                <a:sym typeface="Consolas"/>
              </a:defRPr>
            </a:pPr>
            <a:r>
              <a:rPr dirty="0">
                <a:solidFill>
                  <a:schemeClr val="bg1">
                    <a:lumMod val="95000"/>
                  </a:schemeClr>
                </a:solidFill>
                <a:effectLst/>
                <a:latin typeface="Ubuntu" panose="020B0504030602030204" pitchFamily="34" charset="0"/>
              </a:rPr>
              <a:t>$</a:t>
            </a:r>
            <a:r>
              <a:rPr dirty="0" err="1">
                <a:solidFill>
                  <a:schemeClr val="bg1">
                    <a:lumMod val="95000"/>
                  </a:schemeClr>
                </a:solidFill>
                <a:effectLst/>
                <a:latin typeface="Ubuntu" panose="020B0504030602030204" pitchFamily="34" charset="0"/>
              </a:rPr>
              <a:t>bulkcopy.WriteToServer</a:t>
            </a:r>
            <a:r>
              <a:rPr dirty="0">
                <a:solidFill>
                  <a:schemeClr val="bg1">
                    <a:lumMod val="95000"/>
                  </a:schemeClr>
                </a:solidFill>
                <a:effectLst/>
                <a:latin typeface="Ubuntu" panose="020B0504030602030204" pitchFamily="34" charset="0"/>
              </a:rPr>
              <a:t>(</a:t>
            </a:r>
            <a:r>
              <a:rPr b="1" dirty="0">
                <a:solidFill>
                  <a:schemeClr val="bg1">
                    <a:lumMod val="95000"/>
                  </a:schemeClr>
                </a:solidFill>
                <a:effectLst/>
                <a:latin typeface="Ubuntu" panose="020B0504030602030204" pitchFamily="34" charset="0"/>
              </a:rPr>
              <a:t>$</a:t>
            </a:r>
            <a:r>
              <a:rPr b="1" dirty="0" err="1">
                <a:solidFill>
                  <a:schemeClr val="bg1">
                    <a:lumMod val="95000"/>
                  </a:schemeClr>
                </a:solidFill>
                <a:effectLst/>
                <a:latin typeface="Ubuntu" panose="020B0504030602030204" pitchFamily="34" charset="0"/>
              </a:rPr>
              <a:t>csvdata</a:t>
            </a:r>
            <a:r>
              <a:rPr dirty="0">
                <a:solidFill>
                  <a:schemeClr val="bg1">
                    <a:lumMod val="95000"/>
                  </a:schemeClr>
                </a:solidFill>
                <a:effectLst/>
                <a:latin typeface="Ubuntu" panose="020B0504030602030204" pitchFamily="34" charset="0"/>
              </a:rPr>
              <a:t>)</a:t>
            </a:r>
          </a:p>
          <a:p>
            <a:pPr algn="ctr">
              <a:lnSpc>
                <a:spcPct val="90000"/>
              </a:lnSpc>
              <a:spcBef>
                <a:spcPts val="600"/>
              </a:spcBef>
              <a:defRPr sz="1400" b="1"/>
            </a:pPr>
            <a:r>
              <a:rPr dirty="0">
                <a:solidFill>
                  <a:schemeClr val="bg1">
                    <a:lumMod val="95000"/>
                  </a:schemeClr>
                </a:solidFill>
                <a:effectLst/>
                <a:latin typeface="Ubuntu Mono" panose="020B0509030602030204" pitchFamily="49" charset="0"/>
              </a:rPr>
              <a:t>$</a:t>
            </a:r>
            <a:r>
              <a:rPr dirty="0" err="1">
                <a:solidFill>
                  <a:schemeClr val="bg1">
                    <a:lumMod val="95000"/>
                  </a:schemeClr>
                </a:solidFill>
                <a:effectLst/>
                <a:latin typeface="Ubuntu Mono" panose="020B0509030602030204" pitchFamily="49" charset="0"/>
              </a:rPr>
              <a:t>csvdata</a:t>
            </a:r>
            <a:r>
              <a:rPr dirty="0">
                <a:solidFill>
                  <a:schemeClr val="bg1">
                    <a:lumMod val="95000"/>
                  </a:schemeClr>
                </a:solidFill>
                <a:effectLst/>
                <a:latin typeface="Ubuntu Mono" panose="020B0509030602030204" pitchFamily="49" charset="0"/>
              </a:rPr>
              <a:t> just can’t be some text</a:t>
            </a:r>
          </a:p>
        </p:txBody>
      </p:sp>
      <p:sp>
        <p:nvSpPr>
          <p:cNvPr id="19" name="Shape 190"/>
          <p:cNvSpPr/>
          <p:nvPr/>
        </p:nvSpPr>
        <p:spPr>
          <a:xfrm>
            <a:off x="279735" y="2701950"/>
            <a:ext cx="7829979" cy="153580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85750" indent="-285750">
              <a:lnSpc>
                <a:spcPct val="90000"/>
              </a:lnSpc>
              <a:spcBef>
                <a:spcPts val="600"/>
              </a:spcBef>
              <a:buSzPct val="100000"/>
              <a:buFont typeface="Arial"/>
              <a:buChar char="•"/>
              <a:defRPr sz="2400">
                <a:solidFill>
                  <a:schemeClr val="accent1"/>
                </a:solidFill>
              </a:defRPr>
            </a:pPr>
            <a:r>
              <a:rPr sz="1800" dirty="0">
                <a:solidFill>
                  <a:schemeClr val="bg1">
                    <a:lumMod val="95000"/>
                  </a:schemeClr>
                </a:solidFill>
                <a:effectLst/>
                <a:latin typeface="Ubuntu Mono" panose="020B0509030602030204" pitchFamily="49" charset="0"/>
              </a:rPr>
              <a:t>WriteToServer(</a:t>
            </a:r>
            <a:r>
              <a:rPr sz="1800" b="1" dirty="0" err="1">
                <a:solidFill>
                  <a:schemeClr val="bg1">
                    <a:lumMod val="95000"/>
                  </a:schemeClr>
                </a:solidFill>
                <a:effectLst/>
                <a:latin typeface="Ubuntu Mono" panose="020B0509030602030204" pitchFamily="49" charset="0"/>
              </a:rPr>
              <a:t>DbDataReader</a:t>
            </a:r>
            <a:r>
              <a:rPr sz="1600" dirty="0">
                <a:solidFill>
                  <a:schemeClr val="bg1">
                    <a:lumMod val="95000"/>
                  </a:schemeClr>
                </a:solidFill>
                <a:effectLst/>
                <a:latin typeface="Ubuntu Mono" panose="020B0509030602030204" pitchFamily="49" charset="0"/>
              </a:rPr>
              <a:t>)</a:t>
            </a:r>
          </a:p>
          <a:p>
            <a:pPr marL="752121" lvl="1" indent="-285750">
              <a:lnSpc>
                <a:spcPct val="90000"/>
              </a:lnSpc>
              <a:spcBef>
                <a:spcPts val="600"/>
              </a:spcBef>
              <a:buSzPct val="100000"/>
              <a:buFont typeface="Arial"/>
              <a:buChar char="•"/>
              <a:defRPr>
                <a:solidFill>
                  <a:srgbClr val="2D2D2D"/>
                </a:solidFill>
              </a:defRPr>
            </a:pPr>
            <a:r>
              <a:rPr sz="1600" dirty="0" err="1">
                <a:solidFill>
                  <a:schemeClr val="bg1">
                    <a:lumMod val="95000"/>
                  </a:schemeClr>
                </a:solidFill>
                <a:effectLst/>
                <a:latin typeface="Ubuntu Mono" panose="020B0509030602030204" pitchFamily="49" charset="0"/>
              </a:rPr>
              <a:t>OleDbConnection</a:t>
            </a:r>
            <a:r>
              <a:rPr sz="1600" dirty="0">
                <a:solidFill>
                  <a:schemeClr val="bg1">
                    <a:lumMod val="95000"/>
                  </a:schemeClr>
                </a:solidFill>
                <a:effectLst/>
                <a:latin typeface="Ubuntu Mono" panose="020B0509030602030204" pitchFamily="49" charset="0"/>
              </a:rPr>
              <a:t>, </a:t>
            </a:r>
            <a:r>
              <a:rPr sz="1600" dirty="0" err="1">
                <a:solidFill>
                  <a:schemeClr val="bg1">
                    <a:lumMod val="95000"/>
                  </a:schemeClr>
                </a:solidFill>
                <a:effectLst/>
                <a:latin typeface="Ubuntu Mono" panose="020B0509030602030204" pitchFamily="49" charset="0"/>
              </a:rPr>
              <a:t>SqlDataReader</a:t>
            </a:r>
            <a:r>
              <a:rPr sz="1600" dirty="0">
                <a:solidFill>
                  <a:schemeClr val="bg1">
                    <a:lumMod val="95000"/>
                  </a:schemeClr>
                </a:solidFill>
                <a:effectLst/>
                <a:latin typeface="Ubuntu Mono" panose="020B0509030602030204" pitchFamily="49" charset="0"/>
              </a:rPr>
              <a:t>, others</a:t>
            </a:r>
          </a:p>
          <a:p>
            <a:pPr marL="752121" lvl="1" indent="-285750">
              <a:lnSpc>
                <a:spcPct val="90000"/>
              </a:lnSpc>
              <a:spcBef>
                <a:spcPts val="600"/>
              </a:spcBef>
              <a:buSzPct val="100000"/>
              <a:buFont typeface="Arial"/>
              <a:buChar char="•"/>
              <a:defRPr>
                <a:solidFill>
                  <a:srgbClr val="2D2D2D"/>
                </a:solidFill>
              </a:defRPr>
            </a:pPr>
            <a:r>
              <a:rPr sz="1600" dirty="0" err="1">
                <a:solidFill>
                  <a:schemeClr val="bg1">
                    <a:lumMod val="95000"/>
                  </a:schemeClr>
                </a:solidFill>
                <a:effectLst/>
                <a:latin typeface="Ubuntu Mono" panose="020B0509030602030204" pitchFamily="49" charset="0"/>
              </a:rPr>
              <a:t>OleDbConnection</a:t>
            </a:r>
            <a:r>
              <a:rPr sz="1600" dirty="0">
                <a:solidFill>
                  <a:schemeClr val="bg1">
                    <a:lumMod val="95000"/>
                  </a:schemeClr>
                </a:solidFill>
                <a:effectLst/>
                <a:latin typeface="Ubuntu Mono" panose="020B0509030602030204" pitchFamily="49" charset="0"/>
              </a:rPr>
              <a:t> requires 32-bit PowerShell</a:t>
            </a:r>
          </a:p>
          <a:p>
            <a:pPr marL="752121" lvl="1" indent="-285750">
              <a:lnSpc>
                <a:spcPct val="90000"/>
              </a:lnSpc>
              <a:spcBef>
                <a:spcPts val="600"/>
              </a:spcBef>
              <a:buSzPct val="100000"/>
              <a:buFont typeface="Arial"/>
              <a:buChar char="•"/>
              <a:defRPr>
                <a:solidFill>
                  <a:srgbClr val="2D2D2D"/>
                </a:solidFill>
              </a:defRPr>
            </a:pPr>
            <a:r>
              <a:rPr sz="1600" dirty="0" err="1">
                <a:solidFill>
                  <a:schemeClr val="bg1">
                    <a:lumMod val="95000"/>
                  </a:schemeClr>
                </a:solidFill>
                <a:effectLst/>
                <a:latin typeface="Ubuntu Mono" panose="020B0509030602030204" pitchFamily="49" charset="0"/>
              </a:rPr>
              <a:t>SqlDataReader</a:t>
            </a:r>
            <a:r>
              <a:rPr sz="1600" dirty="0">
                <a:solidFill>
                  <a:schemeClr val="bg1">
                    <a:lumMod val="95000"/>
                  </a:schemeClr>
                </a:solidFill>
                <a:effectLst/>
                <a:latin typeface="Ubuntu Mono" panose="020B0509030602030204" pitchFamily="49" charset="0"/>
              </a:rPr>
              <a:t> cannot connect to text file</a:t>
            </a:r>
          </a:p>
          <a:p>
            <a:pPr marL="752121" lvl="1" indent="-285750">
              <a:lnSpc>
                <a:spcPct val="90000"/>
              </a:lnSpc>
              <a:spcBef>
                <a:spcPts val="600"/>
              </a:spcBef>
              <a:buSzPct val="100000"/>
              <a:buFont typeface="Arial"/>
              <a:buChar char="•"/>
              <a:defRPr>
                <a:solidFill>
                  <a:srgbClr val="2D2D2D"/>
                </a:solidFill>
              </a:defRPr>
            </a:pPr>
            <a:r>
              <a:rPr sz="1600" dirty="0">
                <a:solidFill>
                  <a:schemeClr val="bg1">
                    <a:lumMod val="95000"/>
                  </a:schemeClr>
                </a:solidFill>
                <a:effectLst/>
                <a:latin typeface="Ubuntu Mono" panose="020B0509030602030204" pitchFamily="49" charset="0"/>
              </a:rPr>
              <a:t>Perhaps </a:t>
            </a:r>
            <a:r>
              <a:rPr sz="1600" dirty="0" err="1">
                <a:solidFill>
                  <a:schemeClr val="bg1">
                    <a:lumMod val="95000"/>
                  </a:schemeClr>
                </a:solidFill>
                <a:effectLst/>
                <a:latin typeface="Ubuntu Mono" panose="020B0509030602030204" pitchFamily="49" charset="0"/>
              </a:rPr>
              <a:t>EntityDataReader</a:t>
            </a:r>
            <a:r>
              <a:rPr sz="1600" dirty="0">
                <a:solidFill>
                  <a:schemeClr val="bg1">
                    <a:lumMod val="95000"/>
                  </a:schemeClr>
                </a:solidFill>
                <a:effectLst/>
                <a:latin typeface="Ubuntu Mono" panose="020B0509030602030204" pitchFamily="49" charset="0"/>
              </a:rPr>
              <a:t>, but probably not</a:t>
            </a:r>
          </a:p>
        </p:txBody>
      </p:sp>
      <p:sp>
        <p:nvSpPr>
          <p:cNvPr id="20" name="Shape 191"/>
          <p:cNvSpPr/>
          <p:nvPr/>
        </p:nvSpPr>
        <p:spPr>
          <a:xfrm>
            <a:off x="183332" y="4149080"/>
            <a:ext cx="4850559" cy="843308"/>
          </a:xfrm>
          <a:prstGeom prst="rect">
            <a:avLst/>
          </a:prstGeom>
          <a:ln w="12700">
            <a:miter lim="400000"/>
          </a:ln>
          <a:extLst>
            <a:ext uri="{C572A759-6A51-4108-AA02-DFA0A04FC94B}">
              <ma14:wrappingTextBoxFlag xmlns="" xmlns:ma14="http://schemas.microsoft.com/office/mac/drawingml/2011/main" val="1"/>
            </a:ext>
          </a:extLst>
        </p:spPr>
        <p:txBody>
          <a:bodyPr wrap="none" lIns="146304" tIns="146304" rIns="146304" bIns="146304">
            <a:spAutoFit/>
          </a:bodyPr>
          <a:lstStyle/>
          <a:p>
            <a:pPr marL="285750" indent="-285750">
              <a:lnSpc>
                <a:spcPct val="90000"/>
              </a:lnSpc>
              <a:spcBef>
                <a:spcPts val="600"/>
              </a:spcBef>
              <a:buSzPct val="100000"/>
              <a:buFont typeface="Arial"/>
              <a:buChar char="•"/>
              <a:defRPr sz="2400">
                <a:solidFill>
                  <a:schemeClr val="accent1"/>
                </a:solidFill>
              </a:defRPr>
            </a:pPr>
            <a:r>
              <a:rPr sz="1800" dirty="0">
                <a:solidFill>
                  <a:schemeClr val="bg1">
                    <a:lumMod val="95000"/>
                  </a:schemeClr>
                </a:solidFill>
                <a:effectLst/>
                <a:latin typeface="Ubuntu Mono" panose="020B0509030602030204" pitchFamily="49" charset="0"/>
              </a:rPr>
              <a:t>WriteToServer(</a:t>
            </a:r>
            <a:r>
              <a:rPr sz="1800" b="1" dirty="0" err="1">
                <a:solidFill>
                  <a:schemeClr val="bg1">
                    <a:lumMod val="95000"/>
                  </a:schemeClr>
                </a:solidFill>
                <a:effectLst/>
                <a:latin typeface="Ubuntu Mono" panose="020B0509030602030204" pitchFamily="49" charset="0"/>
              </a:rPr>
              <a:t>IDataReader</a:t>
            </a:r>
            <a:r>
              <a:rPr sz="1800" dirty="0">
                <a:solidFill>
                  <a:schemeClr val="bg1">
                    <a:lumMod val="95000"/>
                  </a:schemeClr>
                </a:solidFill>
                <a:effectLst/>
                <a:latin typeface="Ubuntu Mono" panose="020B0509030602030204" pitchFamily="49" charset="0"/>
              </a:rPr>
              <a:t>)</a:t>
            </a:r>
          </a:p>
          <a:p>
            <a:pPr marL="752121" lvl="1" indent="-285750">
              <a:lnSpc>
                <a:spcPct val="90000"/>
              </a:lnSpc>
              <a:spcBef>
                <a:spcPts val="600"/>
              </a:spcBef>
              <a:buSzPct val="100000"/>
              <a:buFont typeface="Arial"/>
              <a:buChar char="•"/>
              <a:defRPr>
                <a:solidFill>
                  <a:srgbClr val="2D2D2D"/>
                </a:solidFill>
              </a:defRPr>
            </a:pPr>
            <a:r>
              <a:rPr sz="1600" dirty="0">
                <a:solidFill>
                  <a:schemeClr val="bg1">
                    <a:lumMod val="95000"/>
                  </a:schemeClr>
                </a:solidFill>
                <a:effectLst/>
                <a:latin typeface="Ubuntu Mono" panose="020B0509030602030204" pitchFamily="49" charset="0"/>
              </a:rPr>
              <a:t>Complex but possible, though unlikely</a:t>
            </a:r>
          </a:p>
        </p:txBody>
      </p:sp>
      <p:sp>
        <p:nvSpPr>
          <p:cNvPr id="21" name="Shape 192"/>
          <p:cNvSpPr/>
          <p:nvPr/>
        </p:nvSpPr>
        <p:spPr>
          <a:xfrm>
            <a:off x="179512" y="4797152"/>
            <a:ext cx="4132413" cy="843308"/>
          </a:xfrm>
          <a:prstGeom prst="rect">
            <a:avLst/>
          </a:prstGeom>
          <a:ln w="12700">
            <a:miter lim="400000"/>
          </a:ln>
          <a:extLst>
            <a:ext uri="{C572A759-6A51-4108-AA02-DFA0A04FC94B}">
              <ma14:wrappingTextBoxFlag xmlns="" xmlns:ma14="http://schemas.microsoft.com/office/mac/drawingml/2011/main" val="1"/>
            </a:ext>
          </a:extLst>
        </p:spPr>
        <p:txBody>
          <a:bodyPr wrap="none" lIns="146304" tIns="146304" rIns="146304" bIns="146304">
            <a:spAutoFit/>
          </a:bodyPr>
          <a:lstStyle/>
          <a:p>
            <a:pPr marL="285750" indent="-285750">
              <a:lnSpc>
                <a:spcPct val="90000"/>
              </a:lnSpc>
              <a:spcBef>
                <a:spcPts val="600"/>
              </a:spcBef>
              <a:buSzPct val="100000"/>
              <a:buFont typeface="Arial"/>
              <a:buChar char="•"/>
              <a:defRPr sz="2400">
                <a:solidFill>
                  <a:schemeClr val="accent1"/>
                </a:solidFill>
              </a:defRPr>
            </a:pPr>
            <a:r>
              <a:rPr sz="1800" dirty="0">
                <a:solidFill>
                  <a:schemeClr val="bg1">
                    <a:lumMod val="95000"/>
                  </a:schemeClr>
                </a:solidFill>
                <a:effectLst/>
                <a:latin typeface="Ubuntu Mono" panose="020B0509030602030204" pitchFamily="49" charset="0"/>
              </a:rPr>
              <a:t>WriteToServer(</a:t>
            </a:r>
            <a:r>
              <a:rPr sz="1800" b="1" dirty="0" err="1">
                <a:solidFill>
                  <a:schemeClr val="bg1">
                    <a:lumMod val="95000"/>
                  </a:schemeClr>
                </a:solidFill>
                <a:effectLst/>
                <a:latin typeface="Ubuntu Mono" panose="020B0509030602030204" pitchFamily="49" charset="0"/>
              </a:rPr>
              <a:t>DataRow</a:t>
            </a:r>
            <a:r>
              <a:rPr sz="1800" b="1" dirty="0">
                <a:solidFill>
                  <a:schemeClr val="bg1">
                    <a:lumMod val="95000"/>
                  </a:schemeClr>
                </a:solidFill>
                <a:effectLst/>
                <a:latin typeface="Ubuntu Mono" panose="020B0509030602030204" pitchFamily="49" charset="0"/>
              </a:rPr>
              <a:t>[]</a:t>
            </a:r>
            <a:r>
              <a:rPr sz="1800" dirty="0">
                <a:solidFill>
                  <a:schemeClr val="bg1">
                    <a:lumMod val="95000"/>
                  </a:schemeClr>
                </a:solidFill>
                <a:effectLst/>
                <a:latin typeface="Ubuntu Mono" panose="020B0509030602030204" pitchFamily="49" charset="0"/>
              </a:rPr>
              <a:t>)</a:t>
            </a:r>
          </a:p>
          <a:p>
            <a:pPr marL="752121" lvl="1" indent="-285750">
              <a:lnSpc>
                <a:spcPct val="90000"/>
              </a:lnSpc>
              <a:spcBef>
                <a:spcPts val="600"/>
              </a:spcBef>
              <a:buSzPct val="100000"/>
              <a:buFont typeface="Arial"/>
              <a:buChar char="•"/>
              <a:defRPr>
                <a:solidFill>
                  <a:srgbClr val="2D2D2D"/>
                </a:solidFill>
              </a:defRPr>
            </a:pPr>
            <a:r>
              <a:rPr sz="1600" dirty="0">
                <a:solidFill>
                  <a:schemeClr val="bg1">
                    <a:lumMod val="95000"/>
                  </a:schemeClr>
                </a:solidFill>
                <a:effectLst/>
                <a:latin typeface="Ubuntu Mono" panose="020B0509030602030204" pitchFamily="49" charset="0"/>
              </a:rPr>
              <a:t>Basically requires a </a:t>
            </a:r>
            <a:r>
              <a:rPr sz="1600" dirty="0" err="1">
                <a:solidFill>
                  <a:schemeClr val="bg1">
                    <a:lumMod val="95000"/>
                  </a:schemeClr>
                </a:solidFill>
                <a:effectLst/>
                <a:latin typeface="Ubuntu Mono" panose="020B0509030602030204" pitchFamily="49" charset="0"/>
              </a:rPr>
              <a:t>DataTable</a:t>
            </a:r>
            <a:endParaRPr sz="1600" dirty="0">
              <a:solidFill>
                <a:schemeClr val="bg1">
                  <a:lumMod val="95000"/>
                </a:schemeClr>
              </a:solidFill>
              <a:effectLst/>
              <a:latin typeface="Ubuntu Mono" panose="020B0509030602030204" pitchFamily="49" charset="0"/>
            </a:endParaRPr>
          </a:p>
        </p:txBody>
      </p:sp>
      <p:sp>
        <p:nvSpPr>
          <p:cNvPr id="22" name="Shape 193"/>
          <p:cNvSpPr/>
          <p:nvPr/>
        </p:nvSpPr>
        <p:spPr>
          <a:xfrm>
            <a:off x="239174" y="5445224"/>
            <a:ext cx="3414268" cy="843308"/>
          </a:xfrm>
          <a:prstGeom prst="rect">
            <a:avLst/>
          </a:prstGeom>
          <a:ln w="12700">
            <a:miter lim="400000"/>
          </a:ln>
          <a:extLst>
            <a:ext uri="{C572A759-6A51-4108-AA02-DFA0A04FC94B}">
              <ma14:wrappingTextBoxFlag xmlns="" xmlns:ma14="http://schemas.microsoft.com/office/mac/drawingml/2011/main" val="1"/>
            </a:ext>
          </a:extLst>
        </p:spPr>
        <p:txBody>
          <a:bodyPr wrap="none" lIns="146304" tIns="146304" rIns="146304" bIns="146304">
            <a:spAutoFit/>
          </a:bodyPr>
          <a:lstStyle/>
          <a:p>
            <a:pPr marL="285750" indent="-285750">
              <a:lnSpc>
                <a:spcPct val="90000"/>
              </a:lnSpc>
              <a:spcBef>
                <a:spcPts val="600"/>
              </a:spcBef>
              <a:buSzPct val="100000"/>
              <a:buFont typeface="Arial"/>
              <a:buChar char="•"/>
              <a:defRPr sz="2400">
                <a:solidFill>
                  <a:schemeClr val="accent1"/>
                </a:solidFill>
              </a:defRPr>
            </a:pPr>
            <a:r>
              <a:rPr sz="1800" dirty="0">
                <a:solidFill>
                  <a:schemeClr val="bg1">
                    <a:lumMod val="95000"/>
                  </a:schemeClr>
                </a:solidFill>
                <a:effectLst/>
                <a:latin typeface="Ubuntu Mono" panose="020B0509030602030204" pitchFamily="49" charset="0"/>
              </a:rPr>
              <a:t>WriteToServer(</a:t>
            </a:r>
            <a:r>
              <a:rPr sz="1800" b="1" dirty="0" err="1">
                <a:solidFill>
                  <a:schemeClr val="bg1">
                    <a:lumMod val="95000"/>
                  </a:schemeClr>
                </a:solidFill>
                <a:effectLst/>
                <a:latin typeface="Ubuntu Mono" panose="020B0509030602030204" pitchFamily="49" charset="0"/>
              </a:rPr>
              <a:t>DataTable</a:t>
            </a:r>
            <a:r>
              <a:rPr sz="1800" dirty="0">
                <a:solidFill>
                  <a:schemeClr val="bg1">
                    <a:lumMod val="95000"/>
                  </a:schemeClr>
                </a:solidFill>
                <a:effectLst/>
                <a:latin typeface="Ubuntu Mono" panose="020B0509030602030204" pitchFamily="49" charset="0"/>
              </a:rPr>
              <a:t>)</a:t>
            </a:r>
            <a:endParaRPr sz="1600" dirty="0">
              <a:solidFill>
                <a:schemeClr val="bg1">
                  <a:lumMod val="95000"/>
                </a:schemeClr>
              </a:solidFill>
              <a:effectLst/>
              <a:latin typeface="Ubuntu Mono" panose="020B0509030602030204" pitchFamily="49" charset="0"/>
            </a:endParaRPr>
          </a:p>
          <a:p>
            <a:pPr marL="752121" lvl="1" indent="-285750">
              <a:lnSpc>
                <a:spcPct val="90000"/>
              </a:lnSpc>
              <a:spcBef>
                <a:spcPts val="600"/>
              </a:spcBef>
              <a:buSzPct val="100000"/>
              <a:buFont typeface="Arial"/>
              <a:buChar char="•"/>
              <a:defRPr>
                <a:solidFill>
                  <a:srgbClr val="2D2D2D"/>
                </a:solidFill>
              </a:defRPr>
            </a:pPr>
            <a:r>
              <a:rPr sz="1600" dirty="0" err="1">
                <a:solidFill>
                  <a:schemeClr val="bg1">
                    <a:lumMod val="95000"/>
                  </a:schemeClr>
                </a:solidFill>
                <a:effectLst/>
                <a:latin typeface="Ubuntu Mono" panose="020B0509030602030204" pitchFamily="49" charset="0"/>
              </a:rPr>
              <a:t>DataTables</a:t>
            </a:r>
            <a:r>
              <a:rPr sz="1600" dirty="0">
                <a:solidFill>
                  <a:schemeClr val="bg1">
                    <a:lumMod val="95000"/>
                  </a:schemeClr>
                </a:solidFill>
                <a:effectLst/>
                <a:latin typeface="Ubuntu Mono" panose="020B0509030602030204" pitchFamily="49" charset="0"/>
              </a:rPr>
              <a:t> are awesome!</a:t>
            </a:r>
          </a:p>
        </p:txBody>
      </p:sp>
    </p:spTree>
    <p:extLst>
      <p:ext uri="{BB962C8B-B14F-4D97-AF65-F5344CB8AC3E}">
        <p14:creationId xmlns:p14="http://schemas.microsoft.com/office/powerpoint/2010/main" val="42245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en-US" sz="1800" dirty="0">
                <a:solidFill>
                  <a:srgbClr val="006400"/>
                </a:solidFill>
              </a:rPr>
              <a:t>&lt;# </a:t>
            </a:r>
          </a:p>
          <a:p>
            <a:r>
              <a:rPr lang="en-US" sz="1800" dirty="0">
                <a:solidFill>
                  <a:srgbClr val="006400"/>
                </a:solidFill>
              </a:rPr>
              <a:t>    </a:t>
            </a:r>
            <a:r>
              <a:rPr lang="en-US" sz="2400" b="1" dirty="0" err="1">
                <a:solidFill>
                  <a:srgbClr val="006400"/>
                </a:solidFill>
              </a:rPr>
              <a:t>DataTables</a:t>
            </a:r>
            <a:endParaRPr lang="en-US" sz="1800" b="1" dirty="0">
              <a:solidFill>
                <a:srgbClr val="006400"/>
              </a:solidFill>
            </a:endParaRPr>
          </a:p>
          <a:p>
            <a:r>
              <a:rPr lang="en-US" sz="1800" dirty="0">
                <a:solidFill>
                  <a:srgbClr val="006400"/>
                </a:solidFill>
              </a:rPr>
              <a:t>        </a:t>
            </a:r>
            <a:r>
              <a:rPr lang="en-US" sz="1800" dirty="0" err="1">
                <a:solidFill>
                  <a:srgbClr val="006400"/>
                </a:solidFill>
              </a:rPr>
              <a:t>System.Data.DataTable</a:t>
            </a:r>
            <a:endParaRPr lang="en-US" sz="1800" dirty="0">
              <a:solidFill>
                <a:srgbClr val="006400"/>
              </a:solidFill>
            </a:endParaRPr>
          </a:p>
          <a:p>
            <a:r>
              <a:rPr lang="en-US" sz="1800" dirty="0">
                <a:solidFill>
                  <a:srgbClr val="006400"/>
                </a:solidFill>
              </a:rPr>
              <a:t>            Represents one table of in-memory data.</a:t>
            </a:r>
          </a:p>
          <a:p>
            <a:r>
              <a:rPr lang="en-US" sz="1800" dirty="0">
                <a:solidFill>
                  <a:srgbClr val="006400"/>
                </a:solidFill>
              </a:rPr>
              <a:t>#&gt;</a:t>
            </a:r>
            <a:endParaRPr lang="en-US" sz="1800" dirty="0">
              <a:solidFill>
                <a:prstClr val="black"/>
              </a:solidFill>
            </a:endParaRPr>
          </a:p>
          <a:p>
            <a:r>
              <a:rPr lang="en-US" sz="1800" dirty="0">
                <a:solidFill>
                  <a:srgbClr val="FF4500"/>
                </a:solidFill>
              </a:rPr>
              <a:t>$</a:t>
            </a:r>
            <a:r>
              <a:rPr lang="en-US" sz="1800" dirty="0" err="1">
                <a:solidFill>
                  <a:srgbClr val="FF4500"/>
                </a:solidFill>
              </a:rPr>
              <a:t>datatable</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0000FF"/>
                </a:solidFill>
              </a:rPr>
              <a:t>New-Object</a:t>
            </a:r>
            <a:r>
              <a:rPr lang="en-US" sz="1800" dirty="0">
                <a:solidFill>
                  <a:prstClr val="black"/>
                </a:solidFill>
              </a:rPr>
              <a:t> </a:t>
            </a:r>
            <a:r>
              <a:rPr lang="en-US" sz="1800" dirty="0" err="1">
                <a:solidFill>
                  <a:srgbClr val="8A2BE2"/>
                </a:solidFill>
              </a:rPr>
              <a:t>System.Data.DataTable</a:t>
            </a:r>
            <a:endParaRPr lang="en-US" sz="1800" dirty="0">
              <a:solidFill>
                <a:prstClr val="black"/>
              </a:solidFill>
            </a:endParaRPr>
          </a:p>
          <a:p>
            <a:endParaRPr lang="en-US" sz="1800" dirty="0">
              <a:solidFill>
                <a:prstClr val="black"/>
              </a:solidFill>
            </a:endParaRPr>
          </a:p>
          <a:p>
            <a:r>
              <a:rPr lang="en-US" sz="1800" dirty="0">
                <a:solidFill>
                  <a:srgbClr val="006400"/>
                </a:solidFill>
              </a:rPr>
              <a:t># Add columns</a:t>
            </a:r>
            <a:endParaRPr lang="en-US" sz="1800" dirty="0">
              <a:solidFill>
                <a:prstClr val="black"/>
              </a:solidFill>
            </a:endParaRPr>
          </a:p>
          <a:p>
            <a:r>
              <a:rPr lang="en-US" sz="1800" dirty="0">
                <a:solidFill>
                  <a:srgbClr val="FF4500"/>
                </a:solidFill>
              </a:rPr>
              <a:t>$null</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Columns</a:t>
            </a:r>
            <a:r>
              <a:rPr lang="en-US" sz="1800" dirty="0" err="1">
                <a:solidFill>
                  <a:srgbClr val="A9A9A9"/>
                </a:solidFill>
              </a:rPr>
              <a:t>.</a:t>
            </a:r>
            <a:r>
              <a:rPr lang="en-US" sz="1800" dirty="0" err="1">
                <a:solidFill>
                  <a:prstClr val="black"/>
                </a:solidFill>
              </a:rPr>
              <a:t>Add</a:t>
            </a:r>
            <a:r>
              <a:rPr lang="en-US" sz="1800" dirty="0">
                <a:solidFill>
                  <a:prstClr val="black"/>
                </a:solidFill>
              </a:rPr>
              <a:t>(</a:t>
            </a:r>
            <a:r>
              <a:rPr lang="en-US" sz="1800" dirty="0">
                <a:solidFill>
                  <a:srgbClr val="8B0000"/>
                </a:solidFill>
              </a:rPr>
              <a:t>"Domain"</a:t>
            </a:r>
            <a:r>
              <a:rPr lang="en-US" sz="1800" dirty="0">
                <a:solidFill>
                  <a:prstClr val="black"/>
                </a:solidFill>
              </a:rPr>
              <a:t>)</a:t>
            </a:r>
          </a:p>
          <a:p>
            <a:r>
              <a:rPr lang="en-US" sz="1800" dirty="0">
                <a:solidFill>
                  <a:srgbClr val="FF4500"/>
                </a:solidFill>
              </a:rPr>
              <a:t>$null</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Columns</a:t>
            </a:r>
            <a:r>
              <a:rPr lang="en-US" sz="1800" dirty="0" err="1">
                <a:solidFill>
                  <a:srgbClr val="A9A9A9"/>
                </a:solidFill>
              </a:rPr>
              <a:t>.</a:t>
            </a:r>
            <a:r>
              <a:rPr lang="en-US" sz="1800" dirty="0" err="1">
                <a:solidFill>
                  <a:prstClr val="black"/>
                </a:solidFill>
              </a:rPr>
              <a:t>Add</a:t>
            </a:r>
            <a:r>
              <a:rPr lang="en-US" sz="1800" dirty="0">
                <a:solidFill>
                  <a:prstClr val="black"/>
                </a:solidFill>
              </a:rPr>
              <a:t>(</a:t>
            </a:r>
            <a:r>
              <a:rPr lang="en-US" sz="1800" dirty="0">
                <a:solidFill>
                  <a:srgbClr val="8B0000"/>
                </a:solidFill>
              </a:rPr>
              <a:t>"Username"</a:t>
            </a:r>
            <a:r>
              <a:rPr lang="en-US" sz="1800" dirty="0">
                <a:solidFill>
                  <a:prstClr val="black"/>
                </a:solidFill>
              </a:rPr>
              <a:t>)</a:t>
            </a:r>
          </a:p>
          <a:p>
            <a:endParaRPr lang="en-US" sz="1800" dirty="0">
              <a:solidFill>
                <a:prstClr val="black"/>
              </a:solidFill>
            </a:endParaRPr>
          </a:p>
          <a:p>
            <a:r>
              <a:rPr lang="en-US" sz="1800" dirty="0">
                <a:solidFill>
                  <a:srgbClr val="006400"/>
                </a:solidFill>
              </a:rPr>
              <a:t># Create row</a:t>
            </a:r>
            <a:endParaRPr lang="en-US" sz="1800" dirty="0">
              <a:solidFill>
                <a:prstClr val="black"/>
              </a:solidFill>
            </a:endParaRPr>
          </a:p>
          <a:p>
            <a:r>
              <a:rPr lang="en-US" sz="1800" dirty="0">
                <a:solidFill>
                  <a:srgbClr val="FF4500"/>
                </a:solidFill>
              </a:rPr>
              <a:t>$row</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NewRow</a:t>
            </a:r>
            <a:r>
              <a:rPr lang="en-US" sz="1800" dirty="0">
                <a:solidFill>
                  <a:prstClr val="black"/>
                </a:solidFill>
              </a:rPr>
              <a:t>()  </a:t>
            </a:r>
          </a:p>
          <a:p>
            <a:r>
              <a:rPr lang="en-US" sz="1800" dirty="0">
                <a:solidFill>
                  <a:srgbClr val="FF4500"/>
                </a:solidFill>
              </a:rPr>
              <a:t>$</a:t>
            </a:r>
            <a:r>
              <a:rPr lang="en-US" sz="1800" dirty="0" err="1">
                <a:solidFill>
                  <a:srgbClr val="FF4500"/>
                </a:solidFill>
              </a:rPr>
              <a:t>row</a:t>
            </a:r>
            <a:r>
              <a:rPr lang="en-US" sz="1800" dirty="0" err="1">
                <a:solidFill>
                  <a:srgbClr val="A9A9A9"/>
                </a:solidFill>
              </a:rPr>
              <a:t>.</a:t>
            </a:r>
            <a:r>
              <a:rPr lang="en-US" sz="1800" dirty="0" err="1">
                <a:solidFill>
                  <a:prstClr val="black"/>
                </a:solidFill>
              </a:rPr>
              <a:t>Item</a:t>
            </a:r>
            <a:r>
              <a:rPr lang="en-US" sz="1800" dirty="0">
                <a:solidFill>
                  <a:prstClr val="black"/>
                </a:solidFill>
              </a:rPr>
              <a:t>(</a:t>
            </a:r>
            <a:r>
              <a:rPr lang="en-US" sz="1800" dirty="0">
                <a:solidFill>
                  <a:srgbClr val="8B0000"/>
                </a:solidFill>
              </a:rPr>
              <a:t>"Domain"</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8B0000"/>
                </a:solidFill>
              </a:rPr>
              <a:t>"AD"</a:t>
            </a:r>
            <a:endParaRPr lang="en-US" sz="1800" dirty="0">
              <a:solidFill>
                <a:prstClr val="black"/>
              </a:solidFill>
            </a:endParaRPr>
          </a:p>
          <a:p>
            <a:r>
              <a:rPr lang="en-US" sz="1800" dirty="0">
                <a:solidFill>
                  <a:srgbClr val="FF4500"/>
                </a:solidFill>
              </a:rPr>
              <a:t>$</a:t>
            </a:r>
            <a:r>
              <a:rPr lang="en-US" sz="1800" dirty="0" err="1">
                <a:solidFill>
                  <a:srgbClr val="FF4500"/>
                </a:solidFill>
              </a:rPr>
              <a:t>row</a:t>
            </a:r>
            <a:r>
              <a:rPr lang="en-US" sz="1800" dirty="0" err="1">
                <a:solidFill>
                  <a:srgbClr val="A9A9A9"/>
                </a:solidFill>
              </a:rPr>
              <a:t>.</a:t>
            </a:r>
            <a:r>
              <a:rPr lang="en-US" sz="1800" dirty="0" err="1">
                <a:solidFill>
                  <a:prstClr val="black"/>
                </a:solidFill>
              </a:rPr>
              <a:t>Item</a:t>
            </a:r>
            <a:r>
              <a:rPr lang="en-US" sz="1800" dirty="0">
                <a:solidFill>
                  <a:prstClr val="black"/>
                </a:solidFill>
              </a:rPr>
              <a:t>(</a:t>
            </a:r>
            <a:r>
              <a:rPr lang="en-US" sz="1800" dirty="0">
                <a:solidFill>
                  <a:srgbClr val="8B0000"/>
                </a:solidFill>
              </a:rPr>
              <a:t>"Username"</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8B0000"/>
                </a:solidFill>
              </a:rPr>
              <a:t>"</a:t>
            </a:r>
            <a:r>
              <a:rPr lang="en-US" sz="1800" dirty="0" err="1">
                <a:solidFill>
                  <a:srgbClr val="8B0000"/>
                </a:solidFill>
              </a:rPr>
              <a:t>clemaire</a:t>
            </a:r>
            <a:r>
              <a:rPr lang="en-US" sz="1800" dirty="0">
                <a:solidFill>
                  <a:srgbClr val="8B0000"/>
                </a:solidFill>
              </a:rPr>
              <a:t>"</a:t>
            </a:r>
            <a:endParaRPr lang="en-US" sz="1800" dirty="0">
              <a:solidFill>
                <a:prstClr val="black"/>
              </a:solidFill>
            </a:endParaRPr>
          </a:p>
          <a:p>
            <a:endParaRPr lang="en-US" sz="1800" dirty="0">
              <a:solidFill>
                <a:prstClr val="black"/>
              </a:solidFill>
            </a:endParaRPr>
          </a:p>
          <a:p>
            <a:r>
              <a:rPr lang="en-US" sz="1800" dirty="0">
                <a:solidFill>
                  <a:srgbClr val="006400"/>
                </a:solidFill>
              </a:rPr>
              <a:t># Add row to </a:t>
            </a:r>
            <a:r>
              <a:rPr lang="en-US" sz="1800" dirty="0" err="1">
                <a:solidFill>
                  <a:srgbClr val="006400"/>
                </a:solidFill>
              </a:rPr>
              <a:t>datatable</a:t>
            </a:r>
            <a:endParaRPr lang="en-US" sz="1800" dirty="0">
              <a:solidFill>
                <a:prstClr val="black"/>
              </a:solidFill>
            </a:endParaRPr>
          </a:p>
          <a:p>
            <a:r>
              <a:rPr lang="en-US" sz="1800" dirty="0">
                <a:solidFill>
                  <a:srgbClr val="FF4500"/>
                </a:solidFill>
              </a:rPr>
              <a:t>$null</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Rows</a:t>
            </a:r>
            <a:r>
              <a:rPr lang="en-US" sz="1800" dirty="0" err="1">
                <a:solidFill>
                  <a:srgbClr val="A9A9A9"/>
                </a:solidFill>
              </a:rPr>
              <a:t>.</a:t>
            </a:r>
            <a:r>
              <a:rPr lang="en-US" sz="1800" dirty="0" err="1">
                <a:solidFill>
                  <a:prstClr val="black"/>
                </a:solidFill>
              </a:rPr>
              <a:t>Add</a:t>
            </a:r>
            <a:r>
              <a:rPr lang="en-US" sz="1800" dirty="0">
                <a:solidFill>
                  <a:prstClr val="black"/>
                </a:solidFill>
              </a:rPr>
              <a:t>(</a:t>
            </a:r>
            <a:r>
              <a:rPr lang="en-US" sz="1800" dirty="0">
                <a:solidFill>
                  <a:srgbClr val="FF4500"/>
                </a:solidFill>
              </a:rPr>
              <a:t>$row</a:t>
            </a:r>
            <a:r>
              <a:rPr lang="en-US" sz="1800" dirty="0">
                <a:solidFill>
                  <a:prstClr val="black"/>
                </a:solidFill>
              </a:rPr>
              <a:t>) </a:t>
            </a:r>
            <a:endParaRPr lang="en-US" sz="1800" kern="0" dirty="0">
              <a:solidFill>
                <a:srgbClr val="000000"/>
              </a:solidFill>
              <a:sym typeface="Consolas"/>
            </a:endParaRPr>
          </a:p>
        </p:txBody>
      </p:sp>
    </p:spTree>
    <p:extLst>
      <p:ext uri="{BB962C8B-B14F-4D97-AF65-F5344CB8AC3E}">
        <p14:creationId xmlns:p14="http://schemas.microsoft.com/office/powerpoint/2010/main" val="222123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Problem with large files &amp; </a:t>
            </a:r>
            <a:r>
              <a:rPr lang="en-US" dirty="0" err="1"/>
              <a:t>DataTables</a:t>
            </a:r>
            <a:r>
              <a:rPr lang="de-DE" dirty="0"/>
              <a:t> </a:t>
            </a:r>
          </a:p>
        </p:txBody>
      </p:sp>
      <p:sp>
        <p:nvSpPr>
          <p:cNvPr id="3" name="Rectangle 2"/>
          <p:cNvSpPr/>
          <p:nvPr/>
        </p:nvSpPr>
        <p:spPr>
          <a:xfrm>
            <a:off x="2051720" y="3068960"/>
            <a:ext cx="5040560" cy="523220"/>
          </a:xfrm>
          <a:prstGeom prst="rect">
            <a:avLst/>
          </a:prstGeom>
        </p:spPr>
        <p:txBody>
          <a:bodyPr wrap="square">
            <a:spAutoFit/>
          </a:bodyPr>
          <a:lstStyle/>
          <a:p>
            <a:pPr algn="ctr"/>
            <a:r>
              <a:rPr lang="en-US" dirty="0">
                <a:solidFill>
                  <a:srgbClr val="FF0000"/>
                </a:solidFill>
                <a:effectLst/>
                <a:latin typeface="Ubuntu Mono" panose="020B0509030602030204" pitchFamily="49" charset="0"/>
              </a:rPr>
              <a:t>System.OutOfMemoryException</a:t>
            </a:r>
          </a:p>
        </p:txBody>
      </p:sp>
    </p:spTree>
    <p:extLst>
      <p:ext uri="{BB962C8B-B14F-4D97-AF65-F5344CB8AC3E}">
        <p14:creationId xmlns:p14="http://schemas.microsoft.com/office/powerpoint/2010/main" val="423199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0000" dirty="0"/>
              <a:t>Look @ Code</a:t>
            </a:r>
          </a:p>
        </p:txBody>
      </p:sp>
      <p:sp>
        <p:nvSpPr>
          <p:cNvPr id="4" name="Text Placeholder 3"/>
          <p:cNvSpPr>
            <a:spLocks noGrp="1"/>
          </p:cNvSpPr>
          <p:nvPr>
            <p:ph type="body" sz="quarter" idx="10"/>
          </p:nvPr>
        </p:nvSpPr>
        <p:spPr/>
        <p:txBody>
          <a:bodyPr/>
          <a:lstStyle/>
          <a:p>
            <a:r>
              <a:rPr lang="en-US" dirty="0"/>
              <a:t>Code prone to memory exhaustion</a:t>
            </a:r>
          </a:p>
        </p:txBody>
      </p:sp>
    </p:spTree>
    <p:extLst>
      <p:ext uri="{BB962C8B-B14F-4D97-AF65-F5344CB8AC3E}">
        <p14:creationId xmlns:p14="http://schemas.microsoft.com/office/powerpoint/2010/main" val="292624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How to prevent memory exhaustion?</a:t>
            </a:r>
            <a:r>
              <a:rPr lang="de-DE" dirty="0"/>
              <a:t> </a:t>
            </a:r>
          </a:p>
        </p:txBody>
      </p:sp>
      <p:grpSp>
        <p:nvGrpSpPr>
          <p:cNvPr id="19" name="Group 18"/>
          <p:cNvGrpSpPr/>
          <p:nvPr/>
        </p:nvGrpSpPr>
        <p:grpSpPr>
          <a:xfrm>
            <a:off x="3491880" y="2303254"/>
            <a:ext cx="1944216" cy="2853938"/>
            <a:chOff x="264900" y="1941749"/>
            <a:chExt cx="2198660" cy="3105479"/>
          </a:xfrm>
        </p:grpSpPr>
        <p:grpSp>
          <p:nvGrpSpPr>
            <p:cNvPr id="28" name="Group 131"/>
            <p:cNvGrpSpPr/>
            <p:nvPr/>
          </p:nvGrpSpPr>
          <p:grpSpPr>
            <a:xfrm>
              <a:off x="264900" y="1941749"/>
              <a:ext cx="1948105" cy="2503918"/>
              <a:chOff x="-1" y="-1"/>
              <a:chExt cx="1948103" cy="2503917"/>
            </a:xfrm>
          </p:grpSpPr>
          <p:pic>
            <p:nvPicPr>
              <p:cNvPr id="33" name="image19.png" descr="http://findicons.com/files/icons/1637/file_icons_vs_2/256/java.png"/>
              <p:cNvPicPr>
                <a:picLocks noChangeAspect="1"/>
              </p:cNvPicPr>
              <p:nvPr/>
            </p:nvPicPr>
            <p:blipFill>
              <a:blip r:embed="rId3">
                <a:extLst/>
              </a:blip>
              <a:stretch>
                <a:fillRect/>
              </a:stretch>
            </p:blipFill>
            <p:spPr>
              <a:xfrm>
                <a:off x="-1" y="-1"/>
                <a:ext cx="1948103" cy="1948103"/>
              </a:xfrm>
              <a:prstGeom prst="rect">
                <a:avLst/>
              </a:prstGeom>
              <a:ln w="12700" cap="flat">
                <a:noFill/>
                <a:miter lim="400000"/>
              </a:ln>
              <a:effectLst/>
            </p:spPr>
          </p:pic>
          <p:sp>
            <p:nvSpPr>
              <p:cNvPr id="34" name="Shape 130"/>
              <p:cNvSpPr/>
              <p:nvPr/>
            </p:nvSpPr>
            <p:spPr>
              <a:xfrm>
                <a:off x="974050" y="1983624"/>
                <a:ext cx="255944" cy="520292"/>
              </a:xfrm>
              <a:custGeom>
                <a:avLst/>
                <a:gdLst/>
                <a:ahLst/>
                <a:cxnLst>
                  <a:cxn ang="0">
                    <a:pos x="wd2" y="hd2"/>
                  </a:cxn>
                  <a:cxn ang="5400000">
                    <a:pos x="wd2" y="hd2"/>
                  </a:cxn>
                  <a:cxn ang="10800000">
                    <a:pos x="wd2" y="hd2"/>
                  </a:cxn>
                  <a:cxn ang="16200000">
                    <a:pos x="wd2" y="hd2"/>
                  </a:cxn>
                </a:cxnLst>
                <a:rect l="0" t="0" r="r" b="b"/>
                <a:pathLst>
                  <a:path w="21600" h="21600" extrusionOk="0">
                    <a:moveTo>
                      <a:pt x="0" y="16287"/>
                    </a:moveTo>
                    <a:lnTo>
                      <a:pt x="5400" y="16287"/>
                    </a:lnTo>
                    <a:lnTo>
                      <a:pt x="5400" y="0"/>
                    </a:lnTo>
                    <a:lnTo>
                      <a:pt x="16200" y="0"/>
                    </a:lnTo>
                    <a:lnTo>
                      <a:pt x="16200" y="16287"/>
                    </a:lnTo>
                    <a:lnTo>
                      <a:pt x="21600" y="16287"/>
                    </a:lnTo>
                    <a:lnTo>
                      <a:pt x="10800" y="21600"/>
                    </a:lnTo>
                    <a:close/>
                  </a:path>
                </a:pathLst>
              </a:custGeom>
              <a:solidFill>
                <a:schemeClr val="accent1"/>
              </a:solidFill>
              <a:ln w="12700" cap="flat">
                <a:noFill/>
                <a:miter lim="400000"/>
              </a:ln>
              <a:effectLst/>
            </p:spPr>
            <p:txBody>
              <a:bodyPr wrap="square" lIns="146304" tIns="146304" rIns="146304" bIns="146304" numCol="1" anchor="t">
                <a:noAutofit/>
              </a:bodyPr>
              <a:lstStyle/>
              <a:p>
                <a:pPr algn="ctr" defTabSz="932471">
                  <a:lnSpc>
                    <a:spcPct val="90000"/>
                  </a:lnSpc>
                  <a:defRPr sz="2400">
                    <a:solidFill>
                      <a:srgbClr val="FFFFFF"/>
                    </a:solidFill>
                  </a:defRPr>
                </a:pPr>
                <a:endParaRPr dirty="0">
                  <a:latin typeface="Ubuntu Mono" panose="020B0509030602030204" pitchFamily="49" charset="0"/>
                </a:endParaRPr>
              </a:p>
            </p:txBody>
          </p:sp>
        </p:grpSp>
        <p:pic>
          <p:nvPicPr>
            <p:cNvPr id="29" name="Picture 28"/>
            <p:cNvPicPr>
              <a:picLocks noChangeAspect="1"/>
            </p:cNvPicPr>
            <p:nvPr/>
          </p:nvPicPr>
          <p:blipFill>
            <a:blip r:embed="rId4"/>
            <a:stretch>
              <a:fillRect/>
            </a:stretch>
          </p:blipFill>
          <p:spPr>
            <a:xfrm>
              <a:off x="874656" y="4516415"/>
              <a:ext cx="525389" cy="525389"/>
            </a:xfrm>
            <a:prstGeom prst="rect">
              <a:avLst/>
            </a:prstGeom>
          </p:spPr>
        </p:pic>
        <p:pic>
          <p:nvPicPr>
            <p:cNvPr id="30" name="Picture 29"/>
            <p:cNvPicPr>
              <a:picLocks noChangeAspect="1"/>
            </p:cNvPicPr>
            <p:nvPr/>
          </p:nvPicPr>
          <p:blipFill>
            <a:blip r:embed="rId4"/>
            <a:stretch>
              <a:fillRect/>
            </a:stretch>
          </p:blipFill>
          <p:spPr>
            <a:xfrm>
              <a:off x="349267" y="4521698"/>
              <a:ext cx="525389" cy="525389"/>
            </a:xfrm>
            <a:prstGeom prst="rect">
              <a:avLst/>
            </a:prstGeom>
          </p:spPr>
        </p:pic>
        <p:pic>
          <p:nvPicPr>
            <p:cNvPr id="31" name="Picture 30"/>
            <p:cNvPicPr>
              <a:picLocks noChangeAspect="1"/>
            </p:cNvPicPr>
            <p:nvPr/>
          </p:nvPicPr>
          <p:blipFill>
            <a:blip r:embed="rId4"/>
            <a:stretch>
              <a:fillRect/>
            </a:stretch>
          </p:blipFill>
          <p:spPr>
            <a:xfrm>
              <a:off x="1403648" y="4521839"/>
              <a:ext cx="525389" cy="525389"/>
            </a:xfrm>
            <a:prstGeom prst="rect">
              <a:avLst/>
            </a:prstGeom>
          </p:spPr>
        </p:pic>
        <p:pic>
          <p:nvPicPr>
            <p:cNvPr id="32" name="Picture 31"/>
            <p:cNvPicPr>
              <a:picLocks noChangeAspect="1"/>
            </p:cNvPicPr>
            <p:nvPr/>
          </p:nvPicPr>
          <p:blipFill>
            <a:blip r:embed="rId4"/>
            <a:stretch>
              <a:fillRect/>
            </a:stretch>
          </p:blipFill>
          <p:spPr>
            <a:xfrm>
              <a:off x="1938171" y="4513974"/>
              <a:ext cx="525389" cy="525389"/>
            </a:xfrm>
            <a:prstGeom prst="rect">
              <a:avLst/>
            </a:prstGeom>
          </p:spPr>
        </p:pic>
      </p:grpSp>
    </p:spTree>
    <p:extLst>
      <p:ext uri="{BB962C8B-B14F-4D97-AF65-F5344CB8AC3E}">
        <p14:creationId xmlns:p14="http://schemas.microsoft.com/office/powerpoint/2010/main" val="224946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sz="1800" dirty="0">
                <a:solidFill>
                  <a:srgbClr val="006400"/>
                </a:solidFill>
              </a:rPr>
              <a:t># </a:t>
            </a:r>
            <a:r>
              <a:rPr lang="en-US" sz="2400" b="1" dirty="0">
                <a:solidFill>
                  <a:srgbClr val="006400"/>
                </a:solidFill>
              </a:rPr>
              <a:t>Batch it!</a:t>
            </a:r>
          </a:p>
          <a:p>
            <a:endParaRPr lang="en-US" sz="1800" dirty="0"/>
          </a:p>
          <a:p>
            <a:r>
              <a:rPr lang="en-US" sz="1800" dirty="0"/>
              <a:t> </a:t>
            </a:r>
            <a:r>
              <a:rPr lang="en-US" sz="1800" dirty="0">
                <a:solidFill>
                  <a:srgbClr val="00008B"/>
                </a:solidFill>
              </a:rPr>
              <a:t>while</a:t>
            </a:r>
            <a:r>
              <a:rPr lang="en-US" sz="1800" dirty="0">
                <a:solidFill>
                  <a:prstClr val="black"/>
                </a:solidFill>
              </a:rPr>
              <a:t> ((</a:t>
            </a:r>
            <a:r>
              <a:rPr lang="en-US" sz="1800" dirty="0">
                <a:solidFill>
                  <a:srgbClr val="FF4500"/>
                </a:solidFill>
              </a:rPr>
              <a:t>$line</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$reader</a:t>
            </a:r>
            <a:r>
              <a:rPr lang="en-US" sz="1800" dirty="0">
                <a:solidFill>
                  <a:srgbClr val="A9A9A9"/>
                </a:solidFill>
              </a:rPr>
              <a:t>.</a:t>
            </a:r>
            <a:r>
              <a:rPr lang="en-US" sz="1800" dirty="0">
                <a:solidFill>
                  <a:prstClr val="black"/>
                </a:solidFill>
              </a:rPr>
              <a:t>ReadLine()) </a:t>
            </a:r>
            <a:r>
              <a:rPr lang="en-US" sz="1800" dirty="0">
                <a:solidFill>
                  <a:srgbClr val="A9A9A9"/>
                </a:solidFill>
              </a:rPr>
              <a:t>-ne</a:t>
            </a:r>
            <a:r>
              <a:rPr lang="en-US" sz="1800" dirty="0">
                <a:solidFill>
                  <a:prstClr val="black"/>
                </a:solidFill>
              </a:rPr>
              <a:t> </a:t>
            </a:r>
            <a:r>
              <a:rPr lang="en-US" sz="1800" dirty="0">
                <a:solidFill>
                  <a:srgbClr val="FF4500"/>
                </a:solidFill>
              </a:rPr>
              <a:t>$null</a:t>
            </a:r>
            <a:r>
              <a:rPr lang="en-US" sz="1800" dirty="0">
                <a:solidFill>
                  <a:prstClr val="black"/>
                </a:solidFill>
              </a:rPr>
              <a:t>)  </a:t>
            </a:r>
          </a:p>
          <a:p>
            <a:r>
              <a:rPr lang="en-US" sz="1800" dirty="0">
                <a:solidFill>
                  <a:prstClr val="black"/>
                </a:solidFill>
              </a:rPr>
              <a:t>{</a:t>
            </a:r>
          </a:p>
          <a:p>
            <a:r>
              <a:rPr lang="en-US" sz="1800" dirty="0">
                <a:solidFill>
                  <a:prstClr val="black"/>
                </a:solidFill>
              </a:rPr>
              <a:t>    </a:t>
            </a:r>
            <a:r>
              <a:rPr lang="en-US" sz="1800" dirty="0">
                <a:solidFill>
                  <a:srgbClr val="006400"/>
                </a:solidFill>
              </a:rPr>
              <a:t># Pretend I created the </a:t>
            </a:r>
            <a:r>
              <a:rPr lang="en-US" sz="1800" dirty="0" err="1">
                <a:solidFill>
                  <a:srgbClr val="006400"/>
                </a:solidFill>
              </a:rPr>
              <a:t>datatable</a:t>
            </a:r>
            <a:r>
              <a:rPr lang="en-US" sz="1800" dirty="0">
                <a:solidFill>
                  <a:srgbClr val="006400"/>
                </a:solidFill>
              </a:rPr>
              <a:t> row right here</a:t>
            </a:r>
            <a:endParaRPr lang="en-US" sz="1800" dirty="0">
              <a:solidFill>
                <a:prstClr val="black"/>
              </a:solidFill>
            </a:endParaRPr>
          </a:p>
          <a:p>
            <a:r>
              <a:rPr lang="en-US" sz="1800" dirty="0">
                <a:solidFill>
                  <a:prstClr val="black"/>
                </a:solidFill>
              </a:rPr>
              <a:t>    </a:t>
            </a:r>
            <a:r>
              <a:rPr lang="en-US" sz="1800" dirty="0">
                <a:solidFill>
                  <a:srgbClr val="006400"/>
                </a:solidFill>
              </a:rPr>
              <a:t># It’s a lot of code for one slide</a:t>
            </a:r>
            <a:endParaRPr lang="en-US" sz="1800" dirty="0">
              <a:solidFill>
                <a:prstClr val="black"/>
              </a:solidFill>
            </a:endParaRPr>
          </a:p>
          <a:p>
            <a:r>
              <a:rPr lang="en-US" sz="1800" dirty="0">
                <a:solidFill>
                  <a:prstClr val="black"/>
                </a:solidFill>
              </a:rPr>
              <a:t> </a:t>
            </a:r>
          </a:p>
          <a:p>
            <a:r>
              <a:rPr lang="en-US" sz="1800" dirty="0">
                <a:solidFill>
                  <a:prstClr val="black"/>
                </a:solidFill>
              </a:rPr>
              <a:t>    </a:t>
            </a:r>
            <a:r>
              <a:rPr lang="en-US" sz="1800" dirty="0">
                <a:solidFill>
                  <a:srgbClr val="00008B"/>
                </a:solidFill>
              </a:rPr>
              <a:t>if</a:t>
            </a:r>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rows</a:t>
            </a:r>
            <a:r>
              <a:rPr lang="en-US" sz="1800" dirty="0" err="1">
                <a:solidFill>
                  <a:srgbClr val="A9A9A9"/>
                </a:solidFill>
              </a:rPr>
              <a:t>.</a:t>
            </a:r>
            <a:r>
              <a:rPr lang="en-US" sz="1800" dirty="0" err="1">
                <a:solidFill>
                  <a:prstClr val="black"/>
                </a:solidFill>
              </a:rPr>
              <a:t>count</a:t>
            </a:r>
            <a:r>
              <a:rPr lang="en-US" sz="1800" dirty="0">
                <a:solidFill>
                  <a:prstClr val="black"/>
                </a:solidFill>
              </a:rPr>
              <a:t> </a:t>
            </a:r>
            <a:r>
              <a:rPr lang="en-US" sz="1800" dirty="0">
                <a:solidFill>
                  <a:srgbClr val="A9A9A9"/>
                </a:solidFill>
              </a:rPr>
              <a:t>-</a:t>
            </a:r>
            <a:r>
              <a:rPr lang="en-US" sz="1800" dirty="0" err="1">
                <a:solidFill>
                  <a:srgbClr val="A9A9A9"/>
                </a:solidFill>
              </a:rPr>
              <a:t>eq</a:t>
            </a:r>
            <a:r>
              <a:rPr lang="en-US" sz="1800" dirty="0">
                <a:solidFill>
                  <a:prstClr val="black"/>
                </a:solidFill>
              </a:rPr>
              <a:t> </a:t>
            </a:r>
            <a:r>
              <a:rPr lang="en-US" sz="1800" dirty="0">
                <a:solidFill>
                  <a:srgbClr val="FF4500"/>
                </a:solidFill>
              </a:rPr>
              <a:t>$</a:t>
            </a:r>
            <a:r>
              <a:rPr lang="en-US" sz="1800" dirty="0" err="1">
                <a:solidFill>
                  <a:srgbClr val="FF4500"/>
                </a:solidFill>
              </a:rPr>
              <a:t>batchsize</a:t>
            </a:r>
            <a:r>
              <a:rPr lang="en-US" sz="1800" dirty="0">
                <a:solidFill>
                  <a:prstClr val="black"/>
                </a:solidFill>
              </a:rPr>
              <a:t>) </a:t>
            </a:r>
            <a:r>
              <a:rPr lang="en-US" sz="1800" dirty="0">
                <a:solidFill>
                  <a:srgbClr val="006400"/>
                </a:solidFill>
              </a:rPr>
              <a:t># or $</a:t>
            </a:r>
            <a:r>
              <a:rPr lang="en-US" sz="1800" dirty="0" err="1">
                <a:solidFill>
                  <a:srgbClr val="006400"/>
                </a:solidFill>
              </a:rPr>
              <a:t>i</a:t>
            </a:r>
            <a:r>
              <a:rPr lang="en-US" sz="1800" dirty="0">
                <a:solidFill>
                  <a:srgbClr val="006400"/>
                </a:solidFill>
              </a:rPr>
              <a:t> % $</a:t>
            </a:r>
            <a:r>
              <a:rPr lang="en-US" sz="1800" dirty="0" err="1">
                <a:solidFill>
                  <a:srgbClr val="006400"/>
                </a:solidFill>
              </a:rPr>
              <a:t>batchsize</a:t>
            </a:r>
            <a:r>
              <a:rPr lang="en-US" sz="1800" dirty="0">
                <a:solidFill>
                  <a:srgbClr val="006400"/>
                </a:solidFill>
              </a:rPr>
              <a:t> -</a:t>
            </a:r>
            <a:r>
              <a:rPr lang="en-US" sz="1800" dirty="0" err="1">
                <a:solidFill>
                  <a:srgbClr val="006400"/>
                </a:solidFill>
              </a:rPr>
              <a:t>eq</a:t>
            </a:r>
            <a:r>
              <a:rPr lang="en-US" sz="1800" dirty="0">
                <a:solidFill>
                  <a:srgbClr val="006400"/>
                </a:solidFill>
              </a:rPr>
              <a:t> 0</a:t>
            </a:r>
            <a:endParaRPr lang="en-US" sz="1800" dirty="0">
              <a:solidFill>
                <a:prstClr val="black"/>
              </a:solidFill>
            </a:endParaRPr>
          </a:p>
          <a:p>
            <a:r>
              <a:rPr lang="en-US" sz="1800" dirty="0">
                <a:solidFill>
                  <a:prstClr val="black"/>
                </a:solidFill>
              </a:rPr>
              <a:t>    {</a:t>
            </a:r>
          </a:p>
          <a:p>
            <a:r>
              <a:rPr lang="en-US" sz="1800" dirty="0">
                <a:solidFill>
                  <a:prstClr val="black"/>
                </a:solidFill>
              </a:rPr>
              <a:t>        </a:t>
            </a:r>
            <a:r>
              <a:rPr lang="en-US" sz="1800" dirty="0">
                <a:solidFill>
                  <a:srgbClr val="FF4500"/>
                </a:solidFill>
              </a:rPr>
              <a:t>$</a:t>
            </a:r>
            <a:r>
              <a:rPr lang="en-US" sz="1800" dirty="0" err="1">
                <a:solidFill>
                  <a:srgbClr val="FF4500"/>
                </a:solidFill>
              </a:rPr>
              <a:t>bulkcopy</a:t>
            </a:r>
            <a:r>
              <a:rPr lang="en-US" sz="1800" dirty="0" err="1">
                <a:solidFill>
                  <a:srgbClr val="A9A9A9"/>
                </a:solidFill>
              </a:rPr>
              <a:t>.</a:t>
            </a:r>
            <a:r>
              <a:rPr lang="en-US" sz="1800" dirty="0" err="1">
                <a:solidFill>
                  <a:prstClr val="black"/>
                </a:solidFill>
              </a:rPr>
              <a:t>WriteToServer</a:t>
            </a:r>
            <a:r>
              <a:rPr lang="en-US" sz="1800" dirty="0">
                <a:solidFill>
                  <a:prstClr val="black"/>
                </a:solidFill>
              </a:rPr>
              <a:t>(</a:t>
            </a:r>
            <a:r>
              <a:rPr lang="en-US" sz="1800" dirty="0">
                <a:solidFill>
                  <a:srgbClr val="FF4500"/>
                </a:solidFill>
              </a:rPr>
              <a:t>$</a:t>
            </a:r>
            <a:r>
              <a:rPr lang="en-US" sz="1800" dirty="0" err="1">
                <a:solidFill>
                  <a:srgbClr val="FF4500"/>
                </a:solidFill>
              </a:rPr>
              <a:t>datatable</a:t>
            </a:r>
            <a:r>
              <a:rPr lang="en-US" sz="1800" dirty="0">
                <a:solidFill>
                  <a:prstClr val="black"/>
                </a:solidFill>
              </a:rPr>
              <a:t>) </a:t>
            </a:r>
          </a:p>
          <a:p>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Clear</a:t>
            </a:r>
            <a:r>
              <a:rPr lang="en-US" sz="1800" dirty="0">
                <a:solidFill>
                  <a:prstClr val="black"/>
                </a:solidFill>
              </a:rPr>
              <a:t>()</a:t>
            </a:r>
          </a:p>
          <a:p>
            <a:r>
              <a:rPr lang="en-US" sz="1800" dirty="0">
                <a:solidFill>
                  <a:prstClr val="black"/>
                </a:solidFill>
              </a:rPr>
              <a:t>    }</a:t>
            </a:r>
          </a:p>
          <a:p>
            <a:r>
              <a:rPr lang="en-US" sz="1800" dirty="0">
                <a:solidFill>
                  <a:prstClr val="black"/>
                </a:solidFill>
              </a:rPr>
              <a:t>}</a:t>
            </a:r>
          </a:p>
          <a:p>
            <a:pPr lvl="0" defTabSz="932742" hangingPunct="0">
              <a:spcBef>
                <a:spcPts val="0"/>
              </a:spcBef>
              <a:defRPr>
                <a:solidFill>
                  <a:srgbClr val="FF4500"/>
                </a:solidFill>
                <a:latin typeface="Consolas"/>
                <a:ea typeface="Consolas"/>
                <a:cs typeface="Consolas"/>
                <a:sym typeface="Consolas"/>
              </a:defRPr>
            </a:pPr>
            <a:endParaRPr lang="en-US" sz="1800" kern="0" dirty="0">
              <a:solidFill>
                <a:srgbClr val="000000"/>
              </a:solidFill>
              <a:latin typeface="Ubuntu" panose="020B0504030602030204" pitchFamily="34" charset="0"/>
              <a:sym typeface="Consolas"/>
            </a:endParaRPr>
          </a:p>
        </p:txBody>
      </p:sp>
    </p:spTree>
    <p:extLst>
      <p:ext uri="{BB962C8B-B14F-4D97-AF65-F5344CB8AC3E}">
        <p14:creationId xmlns:p14="http://schemas.microsoft.com/office/powerpoint/2010/main" val="300845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0000" dirty="0"/>
              <a:t>Look @ Code</a:t>
            </a:r>
          </a:p>
        </p:txBody>
      </p:sp>
      <p:sp>
        <p:nvSpPr>
          <p:cNvPr id="4" name="Text Placeholder 3"/>
          <p:cNvSpPr>
            <a:spLocks noGrp="1"/>
          </p:cNvSpPr>
          <p:nvPr>
            <p:ph type="body" sz="quarter" idx="10"/>
          </p:nvPr>
        </p:nvSpPr>
        <p:spPr/>
        <p:txBody>
          <a:bodyPr/>
          <a:lstStyle/>
          <a:p>
            <a:r>
              <a:rPr lang="en-US" dirty="0"/>
              <a:t>Code that works</a:t>
            </a:r>
          </a:p>
        </p:txBody>
      </p:sp>
    </p:spTree>
    <p:extLst>
      <p:ext uri="{BB962C8B-B14F-4D97-AF65-F5344CB8AC3E}">
        <p14:creationId xmlns:p14="http://schemas.microsoft.com/office/powerpoint/2010/main" val="3336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At first.. </a:t>
            </a:r>
          </a:p>
        </p:txBody>
      </p:sp>
      <p:grpSp>
        <p:nvGrpSpPr>
          <p:cNvPr id="3" name="Group 241"/>
          <p:cNvGrpSpPr/>
          <p:nvPr/>
        </p:nvGrpSpPr>
        <p:grpSpPr>
          <a:xfrm>
            <a:off x="947737" y="1628800"/>
            <a:ext cx="7248526" cy="4493591"/>
            <a:chOff x="0" y="0"/>
            <a:chExt cx="7248525" cy="4493590"/>
          </a:xfrm>
        </p:grpSpPr>
        <p:sp>
          <p:nvSpPr>
            <p:cNvPr id="4" name="Shape 239"/>
            <p:cNvSpPr/>
            <p:nvPr/>
          </p:nvSpPr>
          <p:spPr>
            <a:xfrm>
              <a:off x="1388964" y="3456383"/>
              <a:ext cx="4450449" cy="1037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46304" tIns="146304" rIns="146304" bIns="146304" numCol="1" anchor="t">
              <a:spAutoFit/>
            </a:bodyPr>
            <a:lstStyle/>
            <a:p>
              <a:pPr algn="ctr">
                <a:lnSpc>
                  <a:spcPct val="90000"/>
                </a:lnSpc>
                <a:spcBef>
                  <a:spcPts val="600"/>
                </a:spcBef>
                <a:defRPr sz="2400"/>
              </a:pPr>
              <a:r>
                <a:rPr dirty="0">
                  <a:effectLst/>
                  <a:latin typeface="Ubuntu Mono" panose="020B0509030602030204" pitchFamily="49" charset="0"/>
                </a:rPr>
                <a:t>11,822 rows a second</a:t>
              </a:r>
            </a:p>
            <a:p>
              <a:pPr algn="ctr">
                <a:lnSpc>
                  <a:spcPct val="90000"/>
                </a:lnSpc>
                <a:spcBef>
                  <a:spcPts val="600"/>
                </a:spcBef>
                <a:defRPr sz="2400"/>
              </a:pPr>
              <a:r>
                <a:rPr dirty="0">
                  <a:effectLst/>
                  <a:latin typeface="Ubuntu Mono" panose="020B0509030602030204" pitchFamily="49" charset="0"/>
                </a:rPr>
                <a:t>Nothing to write home about</a:t>
              </a:r>
            </a:p>
          </p:txBody>
        </p:sp>
        <p:pic>
          <p:nvPicPr>
            <p:cNvPr id="5" name="image23.png"/>
            <p:cNvPicPr>
              <a:picLocks noChangeAspect="1"/>
            </p:cNvPicPr>
            <p:nvPr/>
          </p:nvPicPr>
          <p:blipFill>
            <a:blip r:embed="rId3">
              <a:extLst/>
            </a:blip>
            <a:stretch>
              <a:fillRect/>
            </a:stretch>
          </p:blipFill>
          <p:spPr>
            <a:xfrm>
              <a:off x="0" y="0"/>
              <a:ext cx="7248525" cy="3333750"/>
            </a:xfrm>
            <a:prstGeom prst="rect">
              <a:avLst/>
            </a:prstGeom>
            <a:ln w="12700" cap="flat">
              <a:noFill/>
              <a:miter lim="400000"/>
            </a:ln>
            <a:effectLst/>
          </p:spPr>
        </p:pic>
      </p:grpSp>
    </p:spTree>
    <p:extLst>
      <p:ext uri="{BB962C8B-B14F-4D97-AF65-F5344CB8AC3E}">
        <p14:creationId xmlns:p14="http://schemas.microsoft.com/office/powerpoint/2010/main" val="376144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-WhatIf</a:t>
            </a:r>
          </a:p>
        </p:txBody>
      </p:sp>
      <p:pic>
        <p:nvPicPr>
          <p:cNvPr id="9" name="media1.m4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881493" y="2420888"/>
            <a:ext cx="7381013" cy="2253296"/>
          </a:xfrm>
          <a:prstGeom prst="rect">
            <a:avLst/>
          </a:prstGeom>
          <a:ln w="12700">
            <a:miter lim="400000"/>
          </a:ln>
        </p:spPr>
      </p:pic>
    </p:spTree>
    <p:extLst>
      <p:ext uri="{BB962C8B-B14F-4D97-AF65-F5344CB8AC3E}">
        <p14:creationId xmlns:p14="http://schemas.microsoft.com/office/powerpoint/2010/main" val="20825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0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sz="1800" dirty="0">
                <a:solidFill>
                  <a:srgbClr val="006400"/>
                </a:solidFill>
              </a:rPr>
              <a:t># </a:t>
            </a:r>
            <a:r>
              <a:rPr lang="en-US" sz="2400" b="1" dirty="0">
                <a:solidFill>
                  <a:srgbClr val="006400"/>
                </a:solidFill>
              </a:rPr>
              <a:t>Making it faster</a:t>
            </a:r>
          </a:p>
          <a:p>
            <a:r>
              <a:rPr lang="en-US" sz="1800" dirty="0">
                <a:solidFill>
                  <a:srgbClr val="006400"/>
                </a:solidFill>
              </a:rPr>
              <a:t># Fix pain point</a:t>
            </a:r>
            <a:endParaRPr lang="en-US" sz="1800" dirty="0">
              <a:solidFill>
                <a:prstClr val="black"/>
              </a:solidFill>
            </a:endParaRPr>
          </a:p>
          <a:p>
            <a:r>
              <a:rPr lang="en-US" sz="1800" dirty="0"/>
              <a:t> </a:t>
            </a:r>
          </a:p>
          <a:p>
            <a:r>
              <a:rPr lang="en-US" sz="1800" dirty="0">
                <a:solidFill>
                  <a:srgbClr val="00008B"/>
                </a:solidFill>
              </a:rPr>
              <a:t>while</a:t>
            </a:r>
            <a:r>
              <a:rPr lang="en-US" sz="1800" dirty="0">
                <a:solidFill>
                  <a:prstClr val="black"/>
                </a:solidFill>
              </a:rPr>
              <a:t> ((</a:t>
            </a:r>
            <a:r>
              <a:rPr lang="en-US" sz="1800" dirty="0">
                <a:solidFill>
                  <a:srgbClr val="FF4500"/>
                </a:solidFill>
              </a:rPr>
              <a:t>$line</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$reader</a:t>
            </a:r>
            <a:r>
              <a:rPr lang="en-US" sz="1800" dirty="0">
                <a:solidFill>
                  <a:srgbClr val="A9A9A9"/>
                </a:solidFill>
              </a:rPr>
              <a:t>.</a:t>
            </a:r>
            <a:r>
              <a:rPr lang="en-US" sz="1800" dirty="0">
                <a:solidFill>
                  <a:prstClr val="black"/>
                </a:solidFill>
              </a:rPr>
              <a:t>ReadLine()) </a:t>
            </a:r>
            <a:r>
              <a:rPr lang="en-US" sz="1800" dirty="0">
                <a:solidFill>
                  <a:srgbClr val="A9A9A9"/>
                </a:solidFill>
              </a:rPr>
              <a:t>-ne</a:t>
            </a:r>
            <a:r>
              <a:rPr lang="en-US" sz="1800" dirty="0">
                <a:solidFill>
                  <a:prstClr val="black"/>
                </a:solidFill>
              </a:rPr>
              <a:t> </a:t>
            </a:r>
            <a:r>
              <a:rPr lang="en-US" sz="1800" dirty="0">
                <a:solidFill>
                  <a:srgbClr val="FF4500"/>
                </a:solidFill>
              </a:rPr>
              <a:t>$null</a:t>
            </a:r>
            <a:r>
              <a:rPr lang="en-US" sz="1800" dirty="0">
                <a:solidFill>
                  <a:prstClr val="black"/>
                </a:solidFill>
              </a:rPr>
              <a:t>)  </a:t>
            </a:r>
          </a:p>
          <a:p>
            <a:r>
              <a:rPr lang="en-US" sz="1800" dirty="0">
                <a:solidFill>
                  <a:prstClr val="black"/>
                </a:solidFill>
              </a:rPr>
              <a:t>{</a:t>
            </a:r>
          </a:p>
          <a:p>
            <a:r>
              <a:rPr lang="en-US" sz="1800" dirty="0">
                <a:solidFill>
                  <a:prstClr val="black"/>
                </a:solidFill>
              </a:rPr>
              <a:t>    </a:t>
            </a:r>
            <a:r>
              <a:rPr lang="en-US" sz="1800" dirty="0">
                <a:solidFill>
                  <a:srgbClr val="006400"/>
                </a:solidFill>
              </a:rPr>
              <a:t># Now there's enough space!</a:t>
            </a:r>
            <a:endParaRPr lang="en-US" sz="1800" dirty="0">
              <a:solidFill>
                <a:prstClr val="black"/>
              </a:solidFill>
            </a:endParaRPr>
          </a:p>
          <a:p>
            <a:r>
              <a:rPr lang="en-US" sz="1800" dirty="0">
                <a:solidFill>
                  <a:prstClr val="black"/>
                </a:solidFill>
              </a:rPr>
              <a:t>    </a:t>
            </a:r>
            <a:r>
              <a:rPr lang="en-US" sz="1800" dirty="0">
                <a:solidFill>
                  <a:srgbClr val="FF4500"/>
                </a:solidFill>
              </a:rPr>
              <a:t>$null</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Rows</a:t>
            </a:r>
            <a:r>
              <a:rPr lang="en-US" sz="1800" dirty="0" err="1">
                <a:solidFill>
                  <a:srgbClr val="A9A9A9"/>
                </a:solidFill>
              </a:rPr>
              <a:t>.</a:t>
            </a:r>
            <a:r>
              <a:rPr lang="en-US" sz="1800" dirty="0" err="1">
                <a:solidFill>
                  <a:prstClr val="black"/>
                </a:solidFill>
              </a:rPr>
              <a:t>Add</a:t>
            </a:r>
            <a:r>
              <a:rPr lang="en-US" sz="1800" dirty="0">
                <a:solidFill>
                  <a:prstClr val="black"/>
                </a:solidFill>
              </a:rPr>
              <a:t>(</a:t>
            </a:r>
            <a:r>
              <a:rPr lang="en-US" sz="1800" dirty="0">
                <a:solidFill>
                  <a:srgbClr val="FF4500"/>
                </a:solidFill>
              </a:rPr>
              <a:t>$</a:t>
            </a:r>
            <a:r>
              <a:rPr lang="en-US" sz="1800" dirty="0" err="1">
                <a:solidFill>
                  <a:srgbClr val="FF4500"/>
                </a:solidFill>
              </a:rPr>
              <a:t>line</a:t>
            </a:r>
            <a:r>
              <a:rPr lang="en-US" sz="1800" dirty="0" err="1">
                <a:solidFill>
                  <a:srgbClr val="A9A9A9"/>
                </a:solidFill>
              </a:rPr>
              <a:t>.</a:t>
            </a:r>
            <a:r>
              <a:rPr lang="en-US" sz="1800" dirty="0" err="1">
                <a:solidFill>
                  <a:prstClr val="black"/>
                </a:solidFill>
              </a:rPr>
              <a:t>Split</a:t>
            </a:r>
            <a:r>
              <a:rPr lang="en-US" sz="1800" dirty="0">
                <a:solidFill>
                  <a:prstClr val="black"/>
                </a:solidFill>
              </a:rPr>
              <a:t>(</a:t>
            </a:r>
            <a:r>
              <a:rPr lang="en-US" sz="1800" dirty="0">
                <a:solidFill>
                  <a:srgbClr val="FF4500"/>
                </a:solidFill>
              </a:rPr>
              <a:t>$delimiter</a:t>
            </a:r>
            <a:r>
              <a:rPr lang="en-US" sz="1800" dirty="0">
                <a:solidFill>
                  <a:prstClr val="black"/>
                </a:solidFill>
              </a:rPr>
              <a:t>))</a:t>
            </a:r>
          </a:p>
          <a:p>
            <a:r>
              <a:rPr lang="en-US" sz="1800" dirty="0">
                <a:solidFill>
                  <a:prstClr val="black"/>
                </a:solidFill>
              </a:rPr>
              <a:t> </a:t>
            </a:r>
          </a:p>
          <a:p>
            <a:r>
              <a:rPr lang="en-US" sz="1800" dirty="0">
                <a:solidFill>
                  <a:prstClr val="black"/>
                </a:solidFill>
              </a:rPr>
              <a:t>    </a:t>
            </a:r>
            <a:r>
              <a:rPr lang="en-US" sz="1800" dirty="0">
                <a:solidFill>
                  <a:srgbClr val="00008B"/>
                </a:solidFill>
              </a:rPr>
              <a:t>if</a:t>
            </a:r>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rows</a:t>
            </a:r>
            <a:r>
              <a:rPr lang="en-US" sz="1800" dirty="0" err="1">
                <a:solidFill>
                  <a:srgbClr val="A9A9A9"/>
                </a:solidFill>
              </a:rPr>
              <a:t>.</a:t>
            </a:r>
            <a:r>
              <a:rPr lang="en-US" sz="1800" dirty="0" err="1">
                <a:solidFill>
                  <a:prstClr val="black"/>
                </a:solidFill>
              </a:rPr>
              <a:t>count</a:t>
            </a:r>
            <a:r>
              <a:rPr lang="en-US" sz="1800" dirty="0">
                <a:solidFill>
                  <a:prstClr val="black"/>
                </a:solidFill>
              </a:rPr>
              <a:t> </a:t>
            </a:r>
            <a:r>
              <a:rPr lang="en-US" sz="1800" dirty="0">
                <a:solidFill>
                  <a:srgbClr val="A9A9A9"/>
                </a:solidFill>
              </a:rPr>
              <a:t>-</a:t>
            </a:r>
            <a:r>
              <a:rPr lang="en-US" sz="1800" dirty="0" err="1">
                <a:solidFill>
                  <a:srgbClr val="A9A9A9"/>
                </a:solidFill>
              </a:rPr>
              <a:t>eq</a:t>
            </a:r>
            <a:r>
              <a:rPr lang="en-US" sz="1800" dirty="0">
                <a:solidFill>
                  <a:prstClr val="black"/>
                </a:solidFill>
              </a:rPr>
              <a:t> </a:t>
            </a:r>
            <a:r>
              <a:rPr lang="en-US" sz="1800" dirty="0">
                <a:solidFill>
                  <a:srgbClr val="FF4500"/>
                </a:solidFill>
              </a:rPr>
              <a:t>$</a:t>
            </a:r>
            <a:r>
              <a:rPr lang="en-US" sz="1800" dirty="0" err="1">
                <a:solidFill>
                  <a:srgbClr val="FF4500"/>
                </a:solidFill>
              </a:rPr>
              <a:t>batchsize</a:t>
            </a:r>
            <a:r>
              <a:rPr lang="en-US" sz="1800" dirty="0">
                <a:solidFill>
                  <a:prstClr val="black"/>
                </a:solidFill>
              </a:rPr>
              <a:t>) </a:t>
            </a:r>
          </a:p>
          <a:p>
            <a:r>
              <a:rPr lang="en-US" sz="1800" dirty="0">
                <a:solidFill>
                  <a:prstClr val="black"/>
                </a:solidFill>
              </a:rPr>
              <a:t>    {</a:t>
            </a:r>
          </a:p>
          <a:p>
            <a:r>
              <a:rPr lang="en-US" sz="1800" dirty="0">
                <a:solidFill>
                  <a:prstClr val="black"/>
                </a:solidFill>
              </a:rPr>
              <a:t>        </a:t>
            </a:r>
            <a:r>
              <a:rPr lang="en-US" sz="1800" dirty="0">
                <a:solidFill>
                  <a:srgbClr val="FF4500"/>
                </a:solidFill>
              </a:rPr>
              <a:t>$</a:t>
            </a:r>
            <a:r>
              <a:rPr lang="en-US" sz="1800" dirty="0" err="1">
                <a:solidFill>
                  <a:srgbClr val="FF4500"/>
                </a:solidFill>
              </a:rPr>
              <a:t>bulkcopy</a:t>
            </a:r>
            <a:r>
              <a:rPr lang="en-US" sz="1800" dirty="0" err="1">
                <a:solidFill>
                  <a:srgbClr val="A9A9A9"/>
                </a:solidFill>
              </a:rPr>
              <a:t>.</a:t>
            </a:r>
            <a:r>
              <a:rPr lang="en-US" sz="1800" dirty="0" err="1">
                <a:solidFill>
                  <a:prstClr val="black"/>
                </a:solidFill>
              </a:rPr>
              <a:t>WriteToServer</a:t>
            </a:r>
            <a:r>
              <a:rPr lang="en-US" sz="1800" dirty="0">
                <a:solidFill>
                  <a:prstClr val="black"/>
                </a:solidFill>
              </a:rPr>
              <a:t>(</a:t>
            </a:r>
            <a:r>
              <a:rPr lang="en-US" sz="1800" dirty="0">
                <a:solidFill>
                  <a:srgbClr val="FF4500"/>
                </a:solidFill>
              </a:rPr>
              <a:t>$</a:t>
            </a:r>
            <a:r>
              <a:rPr lang="en-US" sz="1800" dirty="0" err="1">
                <a:solidFill>
                  <a:srgbClr val="FF4500"/>
                </a:solidFill>
              </a:rPr>
              <a:t>datatable</a:t>
            </a:r>
            <a:r>
              <a:rPr lang="en-US" sz="1800" dirty="0">
                <a:solidFill>
                  <a:prstClr val="black"/>
                </a:solidFill>
              </a:rPr>
              <a:t>) </a:t>
            </a:r>
          </a:p>
          <a:p>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Clear</a:t>
            </a:r>
            <a:r>
              <a:rPr lang="en-US" sz="1800" dirty="0">
                <a:solidFill>
                  <a:prstClr val="black"/>
                </a:solidFill>
              </a:rPr>
              <a:t>()</a:t>
            </a:r>
          </a:p>
          <a:p>
            <a:r>
              <a:rPr lang="en-US" sz="1800" dirty="0">
                <a:solidFill>
                  <a:prstClr val="black"/>
                </a:solidFill>
              </a:rPr>
              <a:t>    }</a:t>
            </a:r>
          </a:p>
          <a:p>
            <a:r>
              <a:rPr lang="en-US" sz="1800" dirty="0">
                <a:solidFill>
                  <a:prstClr val="black"/>
                </a:solidFill>
              </a:rPr>
              <a:t>}</a:t>
            </a:r>
          </a:p>
          <a:p>
            <a:r>
              <a:rPr lang="en-US" sz="1800" dirty="0">
                <a:solidFill>
                  <a:prstClr val="black"/>
                </a:solidFill>
              </a:rPr>
              <a:t> </a:t>
            </a:r>
          </a:p>
          <a:p>
            <a:pPr lvl="0" defTabSz="932742" hangingPunct="0">
              <a:spcBef>
                <a:spcPts val="0"/>
              </a:spcBef>
              <a:defRPr>
                <a:solidFill>
                  <a:srgbClr val="FF4500"/>
                </a:solidFill>
                <a:latin typeface="Consolas"/>
                <a:ea typeface="Consolas"/>
                <a:cs typeface="Consolas"/>
                <a:sym typeface="Consolas"/>
              </a:defRPr>
            </a:pPr>
            <a:endParaRPr lang="en-US" sz="1800" kern="0" dirty="0">
              <a:solidFill>
                <a:srgbClr val="000000"/>
              </a:solidFill>
              <a:latin typeface="Ubuntu" panose="020B0504030602030204" pitchFamily="34" charset="0"/>
              <a:sym typeface="Consolas"/>
            </a:endParaRPr>
          </a:p>
        </p:txBody>
      </p:sp>
    </p:spTree>
    <p:extLst>
      <p:ext uri="{BB962C8B-B14F-4D97-AF65-F5344CB8AC3E}">
        <p14:creationId xmlns:p14="http://schemas.microsoft.com/office/powerpoint/2010/main" val="297903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0000" dirty="0"/>
              <a:t>Look @ Code</a:t>
            </a:r>
          </a:p>
        </p:txBody>
      </p:sp>
      <p:sp>
        <p:nvSpPr>
          <p:cNvPr id="4" name="Text Placeholder 3"/>
          <p:cNvSpPr>
            <a:spLocks noGrp="1"/>
          </p:cNvSpPr>
          <p:nvPr>
            <p:ph type="body" sz="quarter" idx="10"/>
          </p:nvPr>
        </p:nvSpPr>
        <p:spPr/>
        <p:txBody>
          <a:bodyPr/>
          <a:lstStyle/>
          <a:p>
            <a:r>
              <a:rPr lang="en-US" dirty="0"/>
              <a:t>Looking at faster code</a:t>
            </a:r>
          </a:p>
        </p:txBody>
      </p:sp>
    </p:spTree>
    <p:extLst>
      <p:ext uri="{BB962C8B-B14F-4D97-AF65-F5344CB8AC3E}">
        <p14:creationId xmlns:p14="http://schemas.microsoft.com/office/powerpoint/2010/main" val="15708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This is a little better </a:t>
            </a:r>
          </a:p>
        </p:txBody>
      </p:sp>
      <p:grpSp>
        <p:nvGrpSpPr>
          <p:cNvPr id="3" name="Group 258"/>
          <p:cNvGrpSpPr/>
          <p:nvPr/>
        </p:nvGrpSpPr>
        <p:grpSpPr>
          <a:xfrm>
            <a:off x="1115616" y="1628800"/>
            <a:ext cx="7248526" cy="4421583"/>
            <a:chOff x="0" y="0"/>
            <a:chExt cx="7248525" cy="4421582"/>
          </a:xfrm>
        </p:grpSpPr>
        <p:sp>
          <p:nvSpPr>
            <p:cNvPr id="4" name="Shape 256"/>
            <p:cNvSpPr/>
            <p:nvPr/>
          </p:nvSpPr>
          <p:spPr>
            <a:xfrm>
              <a:off x="1638686" y="3384375"/>
              <a:ext cx="3681007" cy="1037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46304" tIns="146304" rIns="146304" bIns="146304" numCol="1" anchor="t">
              <a:spAutoFit/>
            </a:bodyPr>
            <a:lstStyle/>
            <a:p>
              <a:pPr algn="ctr">
                <a:lnSpc>
                  <a:spcPct val="90000"/>
                </a:lnSpc>
                <a:spcBef>
                  <a:spcPts val="600"/>
                </a:spcBef>
              </a:pPr>
              <a:r>
                <a:rPr lang="en-US" sz="2400" dirty="0">
                  <a:effectLst/>
                  <a:latin typeface="Ubuntu Mono" panose="020B0509030602030204" pitchFamily="49" charset="0"/>
                </a:rPr>
                <a:t>35,899 rows a second </a:t>
              </a:r>
            </a:p>
            <a:p>
              <a:pPr algn="ctr">
                <a:lnSpc>
                  <a:spcPct val="90000"/>
                </a:lnSpc>
                <a:spcBef>
                  <a:spcPts val="600"/>
                </a:spcBef>
              </a:pPr>
              <a:r>
                <a:rPr sz="2400" dirty="0">
                  <a:effectLst/>
                  <a:latin typeface="Ubuntu Mono" panose="020B0509030602030204" pitchFamily="49" charset="0"/>
                </a:rPr>
                <a:t>308% Increase in speed</a:t>
              </a:r>
            </a:p>
          </p:txBody>
        </p:sp>
        <p:pic>
          <p:nvPicPr>
            <p:cNvPr id="5" name="image24.png"/>
            <p:cNvPicPr>
              <a:picLocks noChangeAspect="1"/>
            </p:cNvPicPr>
            <p:nvPr/>
          </p:nvPicPr>
          <p:blipFill>
            <a:blip r:embed="rId3">
              <a:extLst/>
            </a:blip>
            <a:stretch>
              <a:fillRect/>
            </a:stretch>
          </p:blipFill>
          <p:spPr>
            <a:xfrm>
              <a:off x="0" y="0"/>
              <a:ext cx="7248525" cy="3314700"/>
            </a:xfrm>
            <a:prstGeom prst="rect">
              <a:avLst/>
            </a:prstGeom>
            <a:ln w="12700" cap="flat">
              <a:noFill/>
              <a:miter lim="400000"/>
            </a:ln>
            <a:effectLst/>
          </p:spPr>
        </p:pic>
      </p:grpSp>
    </p:spTree>
    <p:extLst>
      <p:ext uri="{BB962C8B-B14F-4D97-AF65-F5344CB8AC3E}">
        <p14:creationId xmlns:p14="http://schemas.microsoft.com/office/powerpoint/2010/main" val="218390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Making it faster, SQL edition</a:t>
            </a:r>
            <a:r>
              <a:rPr lang="de-DE" dirty="0"/>
              <a:t> </a:t>
            </a:r>
          </a:p>
        </p:txBody>
      </p:sp>
      <p:sp>
        <p:nvSpPr>
          <p:cNvPr id="3" name="Shape 265"/>
          <p:cNvSpPr/>
          <p:nvPr/>
        </p:nvSpPr>
        <p:spPr>
          <a:xfrm>
            <a:off x="3094424" y="1556792"/>
            <a:ext cx="2603790" cy="898708"/>
          </a:xfrm>
          <a:prstGeom prst="rect">
            <a:avLst/>
          </a:prstGeom>
          <a:ln w="12700">
            <a:miter lim="400000"/>
          </a:ln>
          <a:extLst>
            <a:ext uri="{C572A759-6A51-4108-AA02-DFA0A04FC94B}">
              <ma14:wrappingTextBoxFlag xmlns="" xmlns:ma14="http://schemas.microsoft.com/office/mac/drawingml/2011/main" val="1"/>
            </a:ext>
          </a:extLst>
        </p:spPr>
        <p:txBody>
          <a:bodyPr wrap="none" lIns="146304" tIns="146304" rIns="146304" bIns="146304">
            <a:spAutoFit/>
          </a:bodyPr>
          <a:lstStyle/>
          <a:p>
            <a:pPr algn="ctr">
              <a:lnSpc>
                <a:spcPct val="90000"/>
              </a:lnSpc>
              <a:spcBef>
                <a:spcPts val="600"/>
              </a:spcBef>
              <a:defRPr sz="2400" b="1">
                <a:solidFill>
                  <a:schemeClr val="accent1"/>
                </a:solidFill>
              </a:defRPr>
            </a:pPr>
            <a:r>
              <a:rPr dirty="0">
                <a:solidFill>
                  <a:schemeClr val="bg1">
                    <a:lumMod val="95000"/>
                  </a:schemeClr>
                </a:solidFill>
                <a:effectLst/>
                <a:latin typeface="Ubuntu Mono" panose="020B0509030602030204" pitchFamily="49" charset="0"/>
              </a:rPr>
              <a:t>Biggest Impacts</a:t>
            </a:r>
          </a:p>
          <a:p>
            <a:pPr algn="ctr">
              <a:lnSpc>
                <a:spcPct val="90000"/>
              </a:lnSpc>
              <a:spcBef>
                <a:spcPts val="600"/>
              </a:spcBef>
              <a:defRPr sz="1400"/>
            </a:pPr>
            <a:r>
              <a:rPr dirty="0">
                <a:solidFill>
                  <a:schemeClr val="bg1">
                    <a:lumMod val="95000"/>
                  </a:schemeClr>
                </a:solidFill>
                <a:effectLst/>
                <a:latin typeface="Ubuntu Mono" panose="020B0509030602030204" pitchFamily="49" charset="0"/>
              </a:rPr>
              <a:t>Some surprising, some not</a:t>
            </a:r>
          </a:p>
        </p:txBody>
      </p:sp>
      <p:sp>
        <p:nvSpPr>
          <p:cNvPr id="4" name="Shape 266"/>
          <p:cNvSpPr/>
          <p:nvPr/>
        </p:nvSpPr>
        <p:spPr>
          <a:xfrm>
            <a:off x="297300" y="2359304"/>
            <a:ext cx="8307147" cy="359790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indent="-285750">
              <a:lnSpc>
                <a:spcPct val="90000"/>
              </a:lnSpc>
              <a:spcBef>
                <a:spcPts val="600"/>
              </a:spcBef>
              <a:buSzPct val="100000"/>
              <a:buFont typeface="Arial"/>
              <a:buChar char="•"/>
              <a:defRPr sz="1600">
                <a:solidFill>
                  <a:schemeClr val="accent1"/>
                </a:solidFill>
              </a:defRPr>
            </a:pPr>
            <a:r>
              <a:rPr dirty="0">
                <a:solidFill>
                  <a:schemeClr val="bg1">
                    <a:lumMod val="95000"/>
                  </a:schemeClr>
                </a:solidFill>
                <a:effectLst/>
                <a:latin typeface="Ubuntu Mono" panose="020B0509030602030204" pitchFamily="49" charset="0"/>
              </a:rPr>
              <a:t>Recovery model</a:t>
            </a:r>
          </a:p>
          <a:p>
            <a:pPr marL="752121" lvl="1" indent="-285750">
              <a:lnSpc>
                <a:spcPct val="90000"/>
              </a:lnSpc>
              <a:spcBef>
                <a:spcPts val="600"/>
              </a:spcBef>
              <a:buSzPct val="100000"/>
              <a:buFont typeface="Arial"/>
              <a:buChar char="•"/>
              <a:defRPr sz="1600">
                <a:solidFill>
                  <a:srgbClr val="2D2D2D"/>
                </a:solidFill>
              </a:defRPr>
            </a:pPr>
            <a:r>
              <a:rPr dirty="0">
                <a:solidFill>
                  <a:schemeClr val="bg1">
                    <a:lumMod val="95000"/>
                  </a:schemeClr>
                </a:solidFill>
                <a:effectLst/>
                <a:latin typeface="Ubuntu Mono" panose="020B0509030602030204" pitchFamily="49" charset="0"/>
              </a:rPr>
              <a:t>Full, Bulk-logged, </a:t>
            </a:r>
            <a:r>
              <a:rPr b="1" dirty="0">
                <a:solidFill>
                  <a:schemeClr val="bg1">
                    <a:lumMod val="95000"/>
                  </a:schemeClr>
                </a:solidFill>
                <a:effectLst/>
                <a:latin typeface="Ubuntu Mono" panose="020B0509030602030204" pitchFamily="49" charset="0"/>
              </a:rPr>
              <a:t>Simple</a:t>
            </a:r>
          </a:p>
          <a:p>
            <a:pPr marL="285750" indent="-285750">
              <a:lnSpc>
                <a:spcPct val="90000"/>
              </a:lnSpc>
              <a:spcBef>
                <a:spcPts val="600"/>
              </a:spcBef>
              <a:buSzPct val="100000"/>
              <a:buFont typeface="Arial"/>
              <a:buChar char="•"/>
              <a:defRPr sz="1600">
                <a:solidFill>
                  <a:schemeClr val="accent1"/>
                </a:solidFill>
              </a:defRPr>
            </a:pPr>
            <a:r>
              <a:rPr dirty="0">
                <a:solidFill>
                  <a:schemeClr val="bg1">
                    <a:lumMod val="95000"/>
                  </a:schemeClr>
                </a:solidFill>
                <a:effectLst/>
                <a:latin typeface="Ubuntu Mono" panose="020B0509030602030204" pitchFamily="49" charset="0"/>
              </a:rPr>
              <a:t>Removed Primary Key</a:t>
            </a:r>
          </a:p>
          <a:p>
            <a:pPr marL="752121" lvl="1" indent="-285750">
              <a:lnSpc>
                <a:spcPct val="90000"/>
              </a:lnSpc>
              <a:spcBef>
                <a:spcPts val="600"/>
              </a:spcBef>
              <a:buSzPct val="100000"/>
              <a:buFont typeface="Arial"/>
              <a:buChar char="•"/>
              <a:defRPr sz="1600">
                <a:solidFill>
                  <a:srgbClr val="2D2D2D"/>
                </a:solidFill>
              </a:defRPr>
            </a:pPr>
            <a:r>
              <a:rPr dirty="0">
                <a:solidFill>
                  <a:schemeClr val="bg1">
                    <a:lumMod val="95000"/>
                  </a:schemeClr>
                </a:solidFill>
                <a:effectLst/>
                <a:latin typeface="Ubuntu Mono" panose="020B0509030602030204" pitchFamily="49" charset="0"/>
              </a:rPr>
              <a:t>Recommended if possible</a:t>
            </a:r>
          </a:p>
          <a:p>
            <a:pPr marL="285750" indent="-285750">
              <a:lnSpc>
                <a:spcPct val="90000"/>
              </a:lnSpc>
              <a:spcBef>
                <a:spcPts val="600"/>
              </a:spcBef>
              <a:buSzPct val="100000"/>
              <a:buFont typeface="Arial"/>
              <a:buChar char="•"/>
              <a:defRPr sz="1600">
                <a:solidFill>
                  <a:schemeClr val="accent1"/>
                </a:solidFill>
              </a:defRPr>
            </a:pPr>
            <a:r>
              <a:rPr dirty="0">
                <a:solidFill>
                  <a:schemeClr val="bg1">
                    <a:lumMod val="95000"/>
                  </a:schemeClr>
                </a:solidFill>
                <a:effectLst/>
                <a:latin typeface="Ubuntu Mono" panose="020B0509030602030204" pitchFamily="49" charset="0"/>
              </a:rPr>
              <a:t>Pre-allocate data files</a:t>
            </a:r>
          </a:p>
          <a:p>
            <a:pPr marL="752121" lvl="1" indent="-285750">
              <a:lnSpc>
                <a:spcPct val="90000"/>
              </a:lnSpc>
              <a:spcBef>
                <a:spcPts val="600"/>
              </a:spcBef>
              <a:buSzPct val="100000"/>
              <a:buFont typeface="Arial"/>
              <a:buChar char="•"/>
              <a:defRPr sz="1600">
                <a:solidFill>
                  <a:srgbClr val="2D2D2D"/>
                </a:solidFill>
              </a:defRPr>
            </a:pPr>
            <a:r>
              <a:rPr dirty="0">
                <a:solidFill>
                  <a:schemeClr val="bg1">
                    <a:lumMod val="95000"/>
                  </a:schemeClr>
                </a:solidFill>
                <a:effectLst/>
                <a:latin typeface="Ubuntu Mono" panose="020B0509030602030204" pitchFamily="49" charset="0"/>
              </a:rPr>
              <a:t>Pre-grow your files</a:t>
            </a:r>
          </a:p>
          <a:p>
            <a:pPr marL="285750" indent="-285750">
              <a:lnSpc>
                <a:spcPct val="90000"/>
              </a:lnSpc>
              <a:spcBef>
                <a:spcPts val="600"/>
              </a:spcBef>
              <a:buSzPct val="100000"/>
              <a:buFont typeface="Arial"/>
              <a:buChar char="•"/>
              <a:defRPr sz="1600">
                <a:solidFill>
                  <a:schemeClr val="accent1"/>
                </a:solidFill>
              </a:defRPr>
            </a:pPr>
            <a:r>
              <a:rPr dirty="0">
                <a:solidFill>
                  <a:schemeClr val="bg1">
                    <a:lumMod val="95000"/>
                  </a:schemeClr>
                </a:solidFill>
                <a:effectLst/>
                <a:latin typeface="Ubuntu Mono" panose="020B0509030602030204" pitchFamily="49" charset="0"/>
              </a:rPr>
              <a:t>Added a </a:t>
            </a:r>
            <a:r>
              <a:rPr dirty="0" err="1">
                <a:solidFill>
                  <a:schemeClr val="bg1">
                    <a:lumMod val="95000"/>
                  </a:schemeClr>
                </a:solidFill>
                <a:effectLst/>
                <a:latin typeface="Ubuntu Mono" panose="020B0509030602030204" pitchFamily="49" charset="0"/>
              </a:rPr>
              <a:t>TableLock</a:t>
            </a:r>
            <a:r>
              <a:rPr dirty="0">
                <a:solidFill>
                  <a:schemeClr val="bg1">
                    <a:lumMod val="95000"/>
                  </a:schemeClr>
                </a:solidFill>
                <a:effectLst/>
                <a:latin typeface="Ubuntu Mono" panose="020B0509030602030204" pitchFamily="49" charset="0"/>
              </a:rPr>
              <a:t> to </a:t>
            </a:r>
            <a:r>
              <a:rPr dirty="0" err="1">
                <a:solidFill>
                  <a:schemeClr val="bg1">
                    <a:lumMod val="95000"/>
                  </a:schemeClr>
                </a:solidFill>
                <a:effectLst/>
                <a:latin typeface="Ubuntu Mono" panose="020B0509030602030204" pitchFamily="49" charset="0"/>
              </a:rPr>
              <a:t>SqlBulkCopy</a:t>
            </a:r>
            <a:r>
              <a:rPr dirty="0">
                <a:solidFill>
                  <a:schemeClr val="bg1">
                    <a:lumMod val="95000"/>
                  </a:schemeClr>
                </a:solidFill>
                <a:effectLst/>
                <a:latin typeface="Ubuntu Mono" panose="020B0509030602030204" pitchFamily="49" charset="0"/>
              </a:rPr>
              <a:t> options</a:t>
            </a:r>
          </a:p>
          <a:p>
            <a:pPr marL="752121" lvl="1" indent="-285750">
              <a:lnSpc>
                <a:spcPct val="90000"/>
              </a:lnSpc>
              <a:spcBef>
                <a:spcPts val="600"/>
              </a:spcBef>
              <a:buSzPct val="100000"/>
              <a:buFont typeface="Arial"/>
              <a:buChar char="•"/>
              <a:defRPr sz="1600">
                <a:solidFill>
                  <a:srgbClr val="2D2D2D"/>
                </a:solidFill>
              </a:defRPr>
            </a:pPr>
            <a:r>
              <a:rPr dirty="0">
                <a:solidFill>
                  <a:schemeClr val="bg1">
                    <a:lumMod val="95000"/>
                  </a:schemeClr>
                </a:solidFill>
                <a:effectLst/>
                <a:latin typeface="Ubuntu Mono" panose="020B0509030602030204" pitchFamily="49" charset="0"/>
              </a:rPr>
              <a:t>Table locks and multithreaded apps can get along</a:t>
            </a:r>
          </a:p>
          <a:p>
            <a:pPr marL="285750" indent="-285750">
              <a:lnSpc>
                <a:spcPct val="90000"/>
              </a:lnSpc>
              <a:spcBef>
                <a:spcPts val="600"/>
              </a:spcBef>
              <a:buSzPct val="100000"/>
              <a:buFont typeface="Arial"/>
              <a:buChar char="•"/>
              <a:defRPr sz="1600">
                <a:solidFill>
                  <a:schemeClr val="accent1"/>
                </a:solidFill>
              </a:defRPr>
            </a:pPr>
            <a:r>
              <a:rPr dirty="0">
                <a:solidFill>
                  <a:schemeClr val="bg1">
                    <a:lumMod val="95000"/>
                  </a:schemeClr>
                </a:solidFill>
                <a:effectLst/>
                <a:latin typeface="Ubuntu Mono" panose="020B0509030602030204" pitchFamily="49" charset="0"/>
              </a:rPr>
              <a:t>Reduce </a:t>
            </a:r>
            <a:r>
              <a:rPr dirty="0" err="1">
                <a:solidFill>
                  <a:schemeClr val="bg1">
                    <a:lumMod val="95000"/>
                  </a:schemeClr>
                </a:solidFill>
                <a:effectLst/>
                <a:latin typeface="Ubuntu Mono" panose="020B0509030602030204" pitchFamily="49" charset="0"/>
              </a:rPr>
              <a:t>SqlBulkCopy</a:t>
            </a:r>
            <a:r>
              <a:rPr dirty="0">
                <a:solidFill>
                  <a:schemeClr val="bg1">
                    <a:lumMod val="95000"/>
                  </a:schemeClr>
                </a:solidFill>
                <a:effectLst/>
                <a:latin typeface="Ubuntu Mono" panose="020B0509030602030204" pitchFamily="49" charset="0"/>
              </a:rPr>
              <a:t> Batch Size</a:t>
            </a:r>
          </a:p>
          <a:p>
            <a:pPr marL="752121" lvl="1" indent="-285750">
              <a:lnSpc>
                <a:spcPct val="90000"/>
              </a:lnSpc>
              <a:spcBef>
                <a:spcPts val="600"/>
              </a:spcBef>
              <a:buSzPct val="100000"/>
              <a:buFont typeface="Arial"/>
              <a:buChar char="•"/>
              <a:defRPr sz="1600">
                <a:solidFill>
                  <a:srgbClr val="2D2D2D"/>
                </a:solidFill>
              </a:defRPr>
            </a:pPr>
            <a:r>
              <a:rPr dirty="0">
                <a:solidFill>
                  <a:schemeClr val="bg1">
                    <a:lumMod val="95000"/>
                  </a:schemeClr>
                </a:solidFill>
                <a:effectLst/>
                <a:latin typeface="Ubuntu Mono" panose="020B0509030602030204" pitchFamily="49" charset="0"/>
              </a:rPr>
              <a:t>Sometimes</a:t>
            </a:r>
          </a:p>
          <a:p>
            <a:pPr marL="285750" indent="-285750">
              <a:lnSpc>
                <a:spcPct val="90000"/>
              </a:lnSpc>
              <a:spcBef>
                <a:spcPts val="600"/>
              </a:spcBef>
              <a:buSzPct val="100000"/>
              <a:buFont typeface="Arial"/>
              <a:buChar char="•"/>
              <a:defRPr sz="1600">
                <a:solidFill>
                  <a:schemeClr val="accent1"/>
                </a:solidFill>
              </a:defRPr>
            </a:pPr>
            <a:r>
              <a:rPr dirty="0">
                <a:solidFill>
                  <a:schemeClr val="bg1">
                    <a:lumMod val="95000"/>
                  </a:schemeClr>
                </a:solidFill>
                <a:effectLst/>
                <a:latin typeface="Ubuntu Mono" panose="020B0509030602030204" pitchFamily="49" charset="0"/>
              </a:rPr>
              <a:t>Increase Packet Size ('network packet size (B)') on SQL Server and Client</a:t>
            </a:r>
          </a:p>
          <a:p>
            <a:pPr marL="752121" lvl="1" indent="-285750">
              <a:lnSpc>
                <a:spcPct val="90000"/>
              </a:lnSpc>
              <a:spcBef>
                <a:spcPts val="600"/>
              </a:spcBef>
              <a:buSzPct val="100000"/>
              <a:buFont typeface="Arial"/>
              <a:buChar char="•"/>
              <a:defRPr sz="1600">
                <a:solidFill>
                  <a:srgbClr val="2D2D2D"/>
                </a:solidFill>
              </a:defRPr>
            </a:pPr>
            <a:r>
              <a:rPr dirty="0">
                <a:solidFill>
                  <a:schemeClr val="bg1">
                    <a:lumMod val="95000"/>
                  </a:schemeClr>
                </a:solidFill>
                <a:effectLst/>
                <a:latin typeface="Ubuntu Mono" panose="020B0509030602030204" pitchFamily="49" charset="0"/>
              </a:rPr>
              <a:t>Sometimes</a:t>
            </a:r>
          </a:p>
        </p:txBody>
      </p:sp>
    </p:spTree>
    <p:extLst>
      <p:ext uri="{BB962C8B-B14F-4D97-AF65-F5344CB8AC3E}">
        <p14:creationId xmlns:p14="http://schemas.microsoft.com/office/powerpoint/2010/main" val="14182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0000" dirty="0"/>
              <a:t>Look @ Code</a:t>
            </a:r>
          </a:p>
        </p:txBody>
      </p:sp>
      <p:sp>
        <p:nvSpPr>
          <p:cNvPr id="4" name="Text Placeholder 3"/>
          <p:cNvSpPr>
            <a:spLocks noGrp="1"/>
          </p:cNvSpPr>
          <p:nvPr>
            <p:ph type="body" sz="quarter" idx="10"/>
          </p:nvPr>
        </p:nvSpPr>
        <p:spPr/>
        <p:txBody>
          <a:bodyPr/>
          <a:lstStyle/>
          <a:p>
            <a:r>
              <a:rPr lang="en-US" dirty="0"/>
              <a:t>Some SQL Changes</a:t>
            </a:r>
          </a:p>
        </p:txBody>
      </p:sp>
    </p:spTree>
    <p:extLst>
      <p:ext uri="{BB962C8B-B14F-4D97-AF65-F5344CB8AC3E}">
        <p14:creationId xmlns:p14="http://schemas.microsoft.com/office/powerpoint/2010/main" val="387391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Making it faster, SQL edition</a:t>
            </a:r>
            <a:endParaRPr lang="de-DE" dirty="0"/>
          </a:p>
        </p:txBody>
      </p:sp>
      <p:grpSp>
        <p:nvGrpSpPr>
          <p:cNvPr id="3" name="Group 275"/>
          <p:cNvGrpSpPr/>
          <p:nvPr/>
        </p:nvGrpSpPr>
        <p:grpSpPr>
          <a:xfrm>
            <a:off x="851866" y="1556792"/>
            <a:ext cx="7248526" cy="4536504"/>
            <a:chOff x="0" y="0"/>
            <a:chExt cx="7248525" cy="4536503"/>
          </a:xfrm>
        </p:grpSpPr>
        <p:sp>
          <p:nvSpPr>
            <p:cNvPr id="4" name="Shape 273"/>
            <p:cNvSpPr/>
            <p:nvPr/>
          </p:nvSpPr>
          <p:spPr>
            <a:xfrm>
              <a:off x="1381406" y="3256152"/>
              <a:ext cx="4142673" cy="12803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46304" tIns="146304" rIns="146304" bIns="146304" numCol="1" anchor="t">
              <a:spAutoFit/>
            </a:bodyPr>
            <a:lstStyle/>
            <a:p>
              <a:pPr algn="ctr">
                <a:lnSpc>
                  <a:spcPct val="90000"/>
                </a:lnSpc>
                <a:spcBef>
                  <a:spcPts val="600"/>
                </a:spcBef>
                <a:defRPr sz="2400" b="1"/>
              </a:pPr>
              <a:r>
                <a:rPr sz="2000" dirty="0">
                  <a:effectLst/>
                  <a:latin typeface="Ubuntu Mono" panose="020B0509030602030204" pitchFamily="49" charset="0"/>
                </a:rPr>
                <a:t>51,601 rows a second</a:t>
              </a:r>
            </a:p>
            <a:p>
              <a:pPr algn="ctr">
                <a:lnSpc>
                  <a:spcPct val="90000"/>
                </a:lnSpc>
                <a:spcBef>
                  <a:spcPts val="600"/>
                </a:spcBef>
              </a:pPr>
              <a:r>
                <a:rPr sz="2000" dirty="0">
                  <a:effectLst/>
                  <a:latin typeface="Ubuntu Mono" panose="020B0509030602030204" pitchFamily="49" charset="0"/>
                </a:rPr>
                <a:t>141%</a:t>
              </a:r>
              <a:r>
                <a:rPr lang="en-US" sz="2000" dirty="0">
                  <a:effectLst/>
                  <a:latin typeface="Ubuntu Mono" panose="020B0509030602030204" pitchFamily="49" charset="0"/>
                </a:rPr>
                <a:t> increase in speed</a:t>
              </a:r>
              <a:endParaRPr sz="2000" dirty="0">
                <a:effectLst/>
                <a:latin typeface="Ubuntu Mono" panose="020B0509030602030204" pitchFamily="49" charset="0"/>
              </a:endParaRPr>
            </a:p>
            <a:p>
              <a:pPr algn="ctr">
                <a:lnSpc>
                  <a:spcPct val="90000"/>
                </a:lnSpc>
                <a:spcBef>
                  <a:spcPts val="600"/>
                </a:spcBef>
              </a:pPr>
              <a:r>
                <a:rPr sz="2000" dirty="0">
                  <a:effectLst/>
                  <a:latin typeface="Ubuntu Mono" panose="020B0509030602030204" pitchFamily="49" charset="0"/>
                </a:rPr>
                <a:t>436% overall</a:t>
              </a:r>
              <a:r>
                <a:rPr lang="en-US" sz="2000" dirty="0">
                  <a:effectLst/>
                  <a:latin typeface="Ubuntu Mono" panose="020B0509030602030204" pitchFamily="49" charset="0"/>
                </a:rPr>
                <a:t> increase</a:t>
              </a:r>
              <a:r>
                <a:rPr sz="2000" dirty="0">
                  <a:effectLst/>
                  <a:latin typeface="Ubuntu Mono" panose="020B0509030602030204" pitchFamily="49" charset="0"/>
                </a:rPr>
                <a:t> increase</a:t>
              </a:r>
            </a:p>
          </p:txBody>
        </p:sp>
        <p:pic>
          <p:nvPicPr>
            <p:cNvPr id="5" name="image25.png"/>
            <p:cNvPicPr>
              <a:picLocks noChangeAspect="1"/>
            </p:cNvPicPr>
            <p:nvPr/>
          </p:nvPicPr>
          <p:blipFill>
            <a:blip r:embed="rId3">
              <a:extLst/>
            </a:blip>
            <a:stretch>
              <a:fillRect/>
            </a:stretch>
          </p:blipFill>
          <p:spPr>
            <a:xfrm>
              <a:off x="0" y="0"/>
              <a:ext cx="7248525" cy="3257550"/>
            </a:xfrm>
            <a:prstGeom prst="rect">
              <a:avLst/>
            </a:prstGeom>
            <a:ln w="12700" cap="flat">
              <a:noFill/>
              <a:miter lim="400000"/>
            </a:ln>
            <a:effectLst/>
          </p:spPr>
        </p:pic>
      </p:grpSp>
    </p:spTree>
    <p:extLst>
      <p:ext uri="{BB962C8B-B14F-4D97-AF65-F5344CB8AC3E}">
        <p14:creationId xmlns:p14="http://schemas.microsoft.com/office/powerpoint/2010/main" val="95195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Making it faster, SQL edition, cont.</a:t>
            </a:r>
            <a:r>
              <a:rPr lang="de-DE" dirty="0"/>
              <a:t> </a:t>
            </a:r>
          </a:p>
        </p:txBody>
      </p:sp>
      <p:sp>
        <p:nvSpPr>
          <p:cNvPr id="3" name="Shape 280"/>
          <p:cNvSpPr/>
          <p:nvPr/>
        </p:nvSpPr>
        <p:spPr>
          <a:xfrm>
            <a:off x="2171736" y="2132856"/>
            <a:ext cx="3834896" cy="627864"/>
          </a:xfrm>
          <a:prstGeom prst="rect">
            <a:avLst/>
          </a:prstGeom>
          <a:ln w="12700">
            <a:miter lim="400000"/>
          </a:ln>
          <a:extLst>
            <a:ext uri="{C572A759-6A51-4108-AA02-DFA0A04FC94B}">
              <ma14:wrappingTextBoxFlag xmlns="" xmlns:ma14="http://schemas.microsoft.com/office/mac/drawingml/2011/main" val="1"/>
            </a:ext>
          </a:extLst>
        </p:spPr>
        <p:txBody>
          <a:bodyPr wrap="none" lIns="146304" tIns="146304" rIns="146304" bIns="146304">
            <a:spAutoFit/>
          </a:bodyPr>
          <a:lstStyle>
            <a:lvl1pPr algn="ctr">
              <a:lnSpc>
                <a:spcPct val="90000"/>
              </a:lnSpc>
              <a:spcBef>
                <a:spcPts val="600"/>
              </a:spcBef>
              <a:defRPr sz="2400" b="1">
                <a:solidFill>
                  <a:schemeClr val="accent1"/>
                </a:solidFill>
              </a:defRPr>
            </a:lvl1pPr>
          </a:lstStyle>
          <a:p>
            <a:r>
              <a:rPr dirty="0">
                <a:solidFill>
                  <a:schemeClr val="bg1">
                    <a:lumMod val="95000"/>
                  </a:schemeClr>
                </a:solidFill>
                <a:effectLst/>
                <a:latin typeface="Ubuntu Mono" panose="020B0509030602030204" pitchFamily="49" charset="0"/>
              </a:rPr>
              <a:t>Use Accurate Data Types</a:t>
            </a:r>
          </a:p>
        </p:txBody>
      </p:sp>
      <p:sp>
        <p:nvSpPr>
          <p:cNvPr id="4" name="Shape 281"/>
          <p:cNvSpPr/>
          <p:nvPr/>
        </p:nvSpPr>
        <p:spPr>
          <a:xfrm>
            <a:off x="475947" y="2964702"/>
            <a:ext cx="7984485" cy="226215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indent="-285750">
              <a:lnSpc>
                <a:spcPct val="90000"/>
              </a:lnSpc>
              <a:spcBef>
                <a:spcPts val="600"/>
              </a:spcBef>
              <a:buSzPct val="100000"/>
              <a:buFont typeface="Arial"/>
              <a:buChar char="•"/>
              <a:defRPr sz="2800">
                <a:solidFill>
                  <a:schemeClr val="accent1"/>
                </a:solidFill>
              </a:defRPr>
            </a:pPr>
            <a:r>
              <a:rPr dirty="0">
                <a:solidFill>
                  <a:schemeClr val="bg1">
                    <a:lumMod val="95000"/>
                  </a:schemeClr>
                </a:solidFill>
                <a:effectLst/>
                <a:latin typeface="Ubuntu Mono" panose="020B0509030602030204" pitchFamily="49" charset="0"/>
              </a:rPr>
              <a:t>Larger datatypes are slower</a:t>
            </a:r>
          </a:p>
          <a:p>
            <a:pPr marL="752121" lvl="1" indent="-285750">
              <a:lnSpc>
                <a:spcPct val="90000"/>
              </a:lnSpc>
              <a:spcBef>
                <a:spcPts val="600"/>
              </a:spcBef>
              <a:buSzPct val="100000"/>
              <a:buFont typeface="Arial"/>
              <a:buChar char="•"/>
              <a:defRPr sz="2800">
                <a:solidFill>
                  <a:srgbClr val="2D2D2D"/>
                </a:solidFill>
              </a:defRPr>
            </a:pPr>
            <a:r>
              <a:rPr dirty="0">
                <a:solidFill>
                  <a:schemeClr val="bg1">
                    <a:lumMod val="95000"/>
                  </a:schemeClr>
                </a:solidFill>
                <a:effectLst/>
                <a:latin typeface="Ubuntu Mono" panose="020B0509030602030204" pitchFamily="49" charset="0"/>
              </a:rPr>
              <a:t>varchar(5) vs varchar(200)</a:t>
            </a:r>
          </a:p>
          <a:p>
            <a:pPr marL="285750" indent="-285750">
              <a:lnSpc>
                <a:spcPct val="90000"/>
              </a:lnSpc>
              <a:spcBef>
                <a:spcPts val="600"/>
              </a:spcBef>
              <a:buSzPct val="100000"/>
              <a:buFont typeface="Arial"/>
              <a:buChar char="•"/>
              <a:defRPr sz="2800">
                <a:solidFill>
                  <a:schemeClr val="accent1"/>
                </a:solidFill>
              </a:defRPr>
            </a:pPr>
            <a:r>
              <a:rPr dirty="0">
                <a:solidFill>
                  <a:schemeClr val="bg1">
                    <a:lumMod val="95000"/>
                  </a:schemeClr>
                </a:solidFill>
                <a:effectLst/>
                <a:latin typeface="Ubuntu Mono" panose="020B0509030602030204" pitchFamily="49" charset="0"/>
              </a:rPr>
              <a:t>Varchar(MAX) is crazy slow</a:t>
            </a:r>
            <a:endParaRPr lang="en-US" dirty="0">
              <a:solidFill>
                <a:schemeClr val="bg1">
                  <a:lumMod val="95000"/>
                </a:schemeClr>
              </a:solidFill>
              <a:effectLst/>
              <a:latin typeface="Ubuntu Mono" panose="020B0509030602030204" pitchFamily="49" charset="0"/>
            </a:endParaRPr>
          </a:p>
          <a:p>
            <a:pPr marL="742950" lvl="1" indent="-285750">
              <a:lnSpc>
                <a:spcPct val="90000"/>
              </a:lnSpc>
              <a:spcBef>
                <a:spcPts val="600"/>
              </a:spcBef>
              <a:buSzPct val="100000"/>
              <a:buFont typeface="Arial"/>
              <a:buChar char="•"/>
              <a:defRPr sz="2800">
                <a:solidFill>
                  <a:schemeClr val="accent1"/>
                </a:solidFill>
              </a:defRPr>
            </a:pPr>
            <a:r>
              <a:rPr lang="en-US" dirty="0">
                <a:solidFill>
                  <a:schemeClr val="bg1">
                    <a:lumMod val="95000"/>
                  </a:schemeClr>
                </a:solidFill>
                <a:effectLst/>
                <a:latin typeface="Ubuntu Mono" panose="020B0509030602030204" pitchFamily="49" charset="0"/>
              </a:rPr>
              <a:t>150 MB with no varchar(MAX) is faster than 120 MB with one varchar(MAX) column</a:t>
            </a:r>
          </a:p>
        </p:txBody>
      </p:sp>
    </p:spTree>
    <p:extLst>
      <p:ext uri="{BB962C8B-B14F-4D97-AF65-F5344CB8AC3E}">
        <p14:creationId xmlns:p14="http://schemas.microsoft.com/office/powerpoint/2010/main" val="219690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0000" dirty="0"/>
              <a:t>Look @ Code</a:t>
            </a:r>
          </a:p>
        </p:txBody>
      </p:sp>
      <p:sp>
        <p:nvSpPr>
          <p:cNvPr id="4" name="Text Placeholder 3"/>
          <p:cNvSpPr>
            <a:spLocks noGrp="1"/>
          </p:cNvSpPr>
          <p:nvPr>
            <p:ph type="body" sz="quarter" idx="10"/>
          </p:nvPr>
        </p:nvSpPr>
        <p:spPr/>
        <p:txBody>
          <a:bodyPr/>
          <a:lstStyle/>
          <a:p>
            <a:r>
              <a:rPr lang="en-US" dirty="0"/>
              <a:t>Looking at more accurate SQL code</a:t>
            </a:r>
          </a:p>
        </p:txBody>
      </p:sp>
    </p:spTree>
    <p:extLst>
      <p:ext uri="{BB962C8B-B14F-4D97-AF65-F5344CB8AC3E}">
        <p14:creationId xmlns:p14="http://schemas.microsoft.com/office/powerpoint/2010/main" val="347095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Making it faster, SQL edition, cont.</a:t>
            </a:r>
            <a:r>
              <a:rPr lang="de-DE" dirty="0"/>
              <a:t> </a:t>
            </a:r>
          </a:p>
        </p:txBody>
      </p:sp>
      <p:grpSp>
        <p:nvGrpSpPr>
          <p:cNvPr id="3" name="Group 290"/>
          <p:cNvGrpSpPr/>
          <p:nvPr/>
        </p:nvGrpSpPr>
        <p:grpSpPr>
          <a:xfrm>
            <a:off x="947737" y="1556792"/>
            <a:ext cx="7248526" cy="4608512"/>
            <a:chOff x="0" y="0"/>
            <a:chExt cx="7248525" cy="4608511"/>
          </a:xfrm>
        </p:grpSpPr>
        <p:sp>
          <p:nvSpPr>
            <p:cNvPr id="4" name="Shape 288"/>
            <p:cNvSpPr/>
            <p:nvPr/>
          </p:nvSpPr>
          <p:spPr>
            <a:xfrm>
              <a:off x="2055814" y="3328160"/>
              <a:ext cx="3116751" cy="12803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46304" tIns="146304" rIns="146304" bIns="146304" numCol="1" anchor="t">
              <a:spAutoFit/>
            </a:bodyPr>
            <a:lstStyle/>
            <a:p>
              <a:pPr algn="ctr">
                <a:lnSpc>
                  <a:spcPct val="90000"/>
                </a:lnSpc>
                <a:spcBef>
                  <a:spcPts val="600"/>
                </a:spcBef>
                <a:defRPr sz="2400" b="1"/>
              </a:pPr>
              <a:r>
                <a:rPr sz="2000" dirty="0">
                  <a:effectLst/>
                  <a:latin typeface="Ubuntu Mono" panose="020B0509030602030204" pitchFamily="49" charset="0"/>
                </a:rPr>
                <a:t>63,295 rows a second</a:t>
              </a:r>
            </a:p>
            <a:p>
              <a:pPr algn="ctr">
                <a:lnSpc>
                  <a:spcPct val="90000"/>
                </a:lnSpc>
                <a:spcBef>
                  <a:spcPts val="600"/>
                </a:spcBef>
              </a:pPr>
              <a:r>
                <a:rPr sz="2000" dirty="0">
                  <a:effectLst/>
                  <a:latin typeface="Ubuntu Mono" panose="020B0509030602030204" pitchFamily="49" charset="0"/>
                </a:rPr>
                <a:t>122% increase in speed</a:t>
              </a:r>
            </a:p>
            <a:p>
              <a:pPr algn="ctr">
                <a:lnSpc>
                  <a:spcPct val="90000"/>
                </a:lnSpc>
                <a:spcBef>
                  <a:spcPts val="600"/>
                </a:spcBef>
              </a:pPr>
              <a:r>
                <a:rPr sz="2000" dirty="0">
                  <a:effectLst/>
                  <a:latin typeface="Ubuntu Mono" panose="020B0509030602030204" pitchFamily="49" charset="0"/>
                </a:rPr>
                <a:t>535% overall increase</a:t>
              </a:r>
            </a:p>
          </p:txBody>
        </p:sp>
        <p:pic>
          <p:nvPicPr>
            <p:cNvPr id="5" name="image26.png"/>
            <p:cNvPicPr>
              <a:picLocks noChangeAspect="1"/>
            </p:cNvPicPr>
            <p:nvPr/>
          </p:nvPicPr>
          <p:blipFill>
            <a:blip r:embed="rId3">
              <a:extLst/>
            </a:blip>
            <a:stretch>
              <a:fillRect/>
            </a:stretch>
          </p:blipFill>
          <p:spPr>
            <a:xfrm>
              <a:off x="0" y="0"/>
              <a:ext cx="7248525" cy="3295650"/>
            </a:xfrm>
            <a:prstGeom prst="rect">
              <a:avLst/>
            </a:prstGeom>
            <a:ln w="12700" cap="flat">
              <a:noFill/>
              <a:miter lim="400000"/>
            </a:ln>
            <a:effectLst/>
          </p:spPr>
        </p:pic>
      </p:grpSp>
    </p:spTree>
    <p:extLst>
      <p:ext uri="{BB962C8B-B14F-4D97-AF65-F5344CB8AC3E}">
        <p14:creationId xmlns:p14="http://schemas.microsoft.com/office/powerpoint/2010/main" val="325964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Totally wrote home about it </a:t>
            </a:r>
          </a:p>
        </p:txBody>
      </p:sp>
      <p:pic>
        <p:nvPicPr>
          <p:cNvPr id="6" name="image27.png"/>
          <p:cNvPicPr>
            <a:picLocks noChangeAspect="1"/>
          </p:cNvPicPr>
          <p:nvPr/>
        </p:nvPicPr>
        <p:blipFill>
          <a:blip r:embed="rId3">
            <a:extLst/>
          </a:blip>
          <a:stretch>
            <a:fillRect/>
          </a:stretch>
        </p:blipFill>
        <p:spPr>
          <a:xfrm>
            <a:off x="1763688" y="1556792"/>
            <a:ext cx="4991081" cy="4392488"/>
          </a:xfrm>
          <a:prstGeom prst="rect">
            <a:avLst/>
          </a:prstGeom>
          <a:ln w="12700">
            <a:miter lim="400000"/>
          </a:ln>
        </p:spPr>
      </p:pic>
    </p:spTree>
    <p:extLst>
      <p:ext uri="{BB962C8B-B14F-4D97-AF65-F5344CB8AC3E}">
        <p14:creationId xmlns:p14="http://schemas.microsoft.com/office/powerpoint/2010/main" val="237977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Agenda</a:t>
            </a:r>
          </a:p>
        </p:txBody>
      </p:sp>
      <p:sp>
        <p:nvSpPr>
          <p:cNvPr id="3" name="Content Placeholder 2"/>
          <p:cNvSpPr>
            <a:spLocks noGrp="1"/>
          </p:cNvSpPr>
          <p:nvPr>
            <p:ph idx="1"/>
          </p:nvPr>
        </p:nvSpPr>
        <p:spPr>
          <a:xfrm>
            <a:off x="2249742" y="3068960"/>
            <a:ext cx="4644516" cy="792088"/>
          </a:xfrm>
        </p:spPr>
        <p:txBody>
          <a:bodyPr/>
          <a:lstStyle/>
          <a:p>
            <a:r>
              <a:rPr lang="en-US" dirty="0">
                <a:effectLst/>
              </a:rPr>
              <a:t>The Journey (with code)</a:t>
            </a:r>
          </a:p>
        </p:txBody>
      </p:sp>
    </p:spTree>
    <p:extLst>
      <p:ext uri="{BB962C8B-B14F-4D97-AF65-F5344CB8AC3E}">
        <p14:creationId xmlns:p14="http://schemas.microsoft.com/office/powerpoint/2010/main" val="159570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Totally wrote home about it </a:t>
            </a:r>
          </a:p>
        </p:txBody>
      </p:sp>
      <p:grpSp>
        <p:nvGrpSpPr>
          <p:cNvPr id="7" name="Group 300"/>
          <p:cNvGrpSpPr/>
          <p:nvPr/>
        </p:nvGrpSpPr>
        <p:grpSpPr>
          <a:xfrm>
            <a:off x="2301017" y="2871587"/>
            <a:ext cx="4177134" cy="2065277"/>
            <a:chOff x="0" y="0"/>
            <a:chExt cx="5086350" cy="2333625"/>
          </a:xfrm>
        </p:grpSpPr>
        <p:pic>
          <p:nvPicPr>
            <p:cNvPr id="8" name="image28.png"/>
            <p:cNvPicPr>
              <a:picLocks noChangeAspect="1"/>
            </p:cNvPicPr>
            <p:nvPr/>
          </p:nvPicPr>
          <p:blipFill>
            <a:blip r:embed="rId3">
              <a:extLst/>
            </a:blip>
            <a:stretch>
              <a:fillRect/>
            </a:stretch>
          </p:blipFill>
          <p:spPr>
            <a:xfrm>
              <a:off x="0" y="0"/>
              <a:ext cx="5086350" cy="2333625"/>
            </a:xfrm>
            <a:prstGeom prst="rect">
              <a:avLst/>
            </a:prstGeom>
            <a:ln w="12700" cap="flat">
              <a:noFill/>
              <a:miter lim="400000"/>
            </a:ln>
            <a:effectLst/>
          </p:spPr>
        </p:pic>
        <p:pic>
          <p:nvPicPr>
            <p:cNvPr id="9" name="image29.jpg" descr="https://i1.social.s-msft.com/profile/u/avatar.jpg?displayname=jeffrey%20snover%20windows%20server&amp;size=extralarge&amp;version=78e4dd91-1a7e-438e-a451-8333353a14c7"/>
            <p:cNvPicPr>
              <a:picLocks noChangeAspect="1"/>
            </p:cNvPicPr>
            <p:nvPr/>
          </p:nvPicPr>
          <p:blipFill>
            <a:blip r:embed="rId4">
              <a:extLst/>
            </a:blip>
            <a:stretch>
              <a:fillRect/>
            </a:stretch>
          </p:blipFill>
          <p:spPr>
            <a:xfrm>
              <a:off x="3178280" y="582634"/>
              <a:ext cx="1364254" cy="1364256"/>
            </a:xfrm>
            <a:prstGeom prst="rect">
              <a:avLst/>
            </a:prstGeom>
            <a:ln w="12700" cap="flat">
              <a:noFill/>
              <a:miter lim="400000"/>
            </a:ln>
            <a:effectLst/>
          </p:spPr>
        </p:pic>
      </p:grpSp>
    </p:spTree>
    <p:extLst>
      <p:ext uri="{BB962C8B-B14F-4D97-AF65-F5344CB8AC3E}">
        <p14:creationId xmlns:p14="http://schemas.microsoft.com/office/powerpoint/2010/main" val="345712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Going even faster</a:t>
            </a:r>
            <a:r>
              <a:rPr lang="de-DE" dirty="0"/>
              <a:t> </a:t>
            </a:r>
          </a:p>
        </p:txBody>
      </p:sp>
      <p:sp>
        <p:nvSpPr>
          <p:cNvPr id="4" name="Rectangle 3"/>
          <p:cNvSpPr/>
          <p:nvPr/>
        </p:nvSpPr>
        <p:spPr>
          <a:xfrm>
            <a:off x="1619672" y="2413338"/>
            <a:ext cx="5544616" cy="1384995"/>
          </a:xfrm>
          <a:prstGeom prst="rect">
            <a:avLst/>
          </a:prstGeom>
        </p:spPr>
        <p:txBody>
          <a:bodyPr wrap="square">
            <a:spAutoFit/>
          </a:bodyPr>
          <a:lstStyle/>
          <a:p>
            <a:pPr marL="285750" indent="-285750">
              <a:buSzPct val="100000"/>
              <a:buFont typeface="Arial"/>
              <a:buChar char="•"/>
              <a:defRPr sz="2100"/>
            </a:pPr>
            <a:r>
              <a:rPr lang="en-US" dirty="0">
                <a:effectLst/>
                <a:latin typeface="Ubuntu Mono" panose="020B0509030602030204" pitchFamily="49" charset="0"/>
              </a:rPr>
              <a:t>Upgraded client and server to SSD</a:t>
            </a:r>
          </a:p>
          <a:p>
            <a:pPr marL="285750" indent="-285750">
              <a:buSzPct val="100000"/>
              <a:buFont typeface="Arial"/>
              <a:buChar char="•"/>
              <a:defRPr sz="2100"/>
            </a:pPr>
            <a:r>
              <a:rPr lang="en-US" dirty="0">
                <a:effectLst/>
                <a:latin typeface="Ubuntu Mono" panose="020B0509030602030204" pitchFamily="49" charset="0"/>
              </a:rPr>
              <a:t>Changed VM CPU configuration</a:t>
            </a:r>
          </a:p>
          <a:p>
            <a:pPr marL="285750" indent="-285750">
              <a:buSzPct val="100000"/>
              <a:buFont typeface="Arial"/>
              <a:buChar char="•"/>
              <a:defRPr sz="2100"/>
            </a:pPr>
            <a:r>
              <a:rPr lang="en-US" dirty="0">
                <a:effectLst/>
                <a:latin typeface="Ubuntu Mono" panose="020B0509030602030204" pitchFamily="49" charset="0"/>
              </a:rPr>
              <a:t>Removed Write-Output to show progress</a:t>
            </a:r>
          </a:p>
          <a:p>
            <a:pPr marL="285750" indent="-285750">
              <a:buSzPct val="100000"/>
              <a:buFont typeface="Arial"/>
              <a:buChar char="•"/>
              <a:defRPr sz="2100"/>
            </a:pPr>
            <a:r>
              <a:rPr lang="en-US" dirty="0">
                <a:effectLst/>
                <a:latin typeface="Ubuntu Mono" panose="020B0509030602030204" pitchFamily="49" charset="0"/>
              </a:rPr>
              <a:t>Used memory optimized tales in SQL</a:t>
            </a:r>
          </a:p>
        </p:txBody>
      </p:sp>
      <p:sp>
        <p:nvSpPr>
          <p:cNvPr id="5" name="Rectangle 4"/>
          <p:cNvSpPr/>
          <p:nvPr/>
        </p:nvSpPr>
        <p:spPr>
          <a:xfrm>
            <a:off x="3059832" y="1651447"/>
            <a:ext cx="2877711" cy="523220"/>
          </a:xfrm>
          <a:prstGeom prst="rect">
            <a:avLst/>
          </a:prstGeom>
        </p:spPr>
        <p:txBody>
          <a:bodyPr wrap="none">
            <a:spAutoFit/>
          </a:bodyPr>
          <a:lstStyle/>
          <a:p>
            <a:r>
              <a:rPr lang="en-US" dirty="0">
                <a:effectLst/>
                <a:latin typeface="Ubuntu Mono" panose="020B0509030602030204" pitchFamily="49" charset="0"/>
              </a:rPr>
              <a:t>90,000 rows/sec</a:t>
            </a:r>
          </a:p>
        </p:txBody>
      </p:sp>
    </p:spTree>
    <p:extLst>
      <p:ext uri="{BB962C8B-B14F-4D97-AF65-F5344CB8AC3E}">
        <p14:creationId xmlns:p14="http://schemas.microsoft.com/office/powerpoint/2010/main" val="248691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Going even faster</a:t>
            </a:r>
            <a:r>
              <a:rPr lang="de-DE" dirty="0"/>
              <a:t> </a:t>
            </a:r>
          </a:p>
        </p:txBody>
      </p:sp>
      <p:grpSp>
        <p:nvGrpSpPr>
          <p:cNvPr id="6" name="Group 315"/>
          <p:cNvGrpSpPr/>
          <p:nvPr/>
        </p:nvGrpSpPr>
        <p:grpSpPr>
          <a:xfrm>
            <a:off x="395536" y="2348880"/>
            <a:ext cx="8280920" cy="3088023"/>
            <a:chOff x="0" y="0"/>
            <a:chExt cx="9478230" cy="3448062"/>
          </a:xfrm>
        </p:grpSpPr>
        <p:pic>
          <p:nvPicPr>
            <p:cNvPr id="7" name="image30.png"/>
            <p:cNvPicPr>
              <a:picLocks noChangeAspect="1"/>
            </p:cNvPicPr>
            <p:nvPr/>
          </p:nvPicPr>
          <p:blipFill>
            <a:blip r:embed="rId3">
              <a:extLst/>
            </a:blip>
            <a:stretch>
              <a:fillRect/>
            </a:stretch>
          </p:blipFill>
          <p:spPr>
            <a:xfrm>
              <a:off x="0" y="0"/>
              <a:ext cx="7385437" cy="3448063"/>
            </a:xfrm>
            <a:prstGeom prst="rect">
              <a:avLst/>
            </a:prstGeom>
            <a:ln w="12700" cap="flat">
              <a:noFill/>
              <a:miter lim="400000"/>
            </a:ln>
            <a:effectLst/>
          </p:spPr>
        </p:pic>
        <p:pic>
          <p:nvPicPr>
            <p:cNvPr id="8" name="image31.png"/>
            <p:cNvPicPr>
              <a:picLocks noChangeAspect="1"/>
            </p:cNvPicPr>
            <p:nvPr/>
          </p:nvPicPr>
          <p:blipFill>
            <a:blip r:embed="rId4">
              <a:extLst/>
            </a:blip>
            <a:stretch>
              <a:fillRect/>
            </a:stretch>
          </p:blipFill>
          <p:spPr>
            <a:xfrm>
              <a:off x="7769747" y="224325"/>
              <a:ext cx="1708484" cy="2999411"/>
            </a:xfrm>
            <a:prstGeom prst="rect">
              <a:avLst/>
            </a:prstGeom>
            <a:ln w="12700" cap="flat">
              <a:noFill/>
              <a:miter lim="400000"/>
            </a:ln>
            <a:effectLst/>
          </p:spPr>
        </p:pic>
      </p:grpSp>
      <p:sp>
        <p:nvSpPr>
          <p:cNvPr id="3" name="Rectangle 2"/>
          <p:cNvSpPr/>
          <p:nvPr/>
        </p:nvSpPr>
        <p:spPr>
          <a:xfrm>
            <a:off x="395536" y="5733256"/>
            <a:ext cx="4572000" cy="830997"/>
          </a:xfrm>
          <a:prstGeom prst="rect">
            <a:avLst/>
          </a:prstGeom>
        </p:spPr>
        <p:txBody>
          <a:bodyPr>
            <a:spAutoFit/>
          </a:bodyPr>
          <a:lstStyle/>
          <a:p>
            <a:pPr>
              <a:defRPr>
                <a:solidFill>
                  <a:srgbClr val="FFFFFF"/>
                </a:solidFill>
              </a:defRPr>
            </a:pPr>
            <a:r>
              <a:rPr lang="en-US" sz="1600" dirty="0"/>
              <a:t>I noticed it only ever hit 25% CPU. By default, PowerShell uses multiple processors, but is not multi-threaded.</a:t>
            </a:r>
          </a:p>
        </p:txBody>
      </p:sp>
    </p:spTree>
    <p:extLst>
      <p:ext uri="{BB962C8B-B14F-4D97-AF65-F5344CB8AC3E}">
        <p14:creationId xmlns:p14="http://schemas.microsoft.com/office/powerpoint/2010/main" val="137445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This changes everything </a:t>
            </a:r>
          </a:p>
        </p:txBody>
      </p:sp>
      <p:sp>
        <p:nvSpPr>
          <p:cNvPr id="4" name="Rectangle 3"/>
          <p:cNvSpPr/>
          <p:nvPr/>
        </p:nvSpPr>
        <p:spPr>
          <a:xfrm>
            <a:off x="971600" y="2614536"/>
            <a:ext cx="7128874" cy="1446550"/>
          </a:xfrm>
          <a:prstGeom prst="rect">
            <a:avLst/>
          </a:prstGeom>
        </p:spPr>
        <p:txBody>
          <a:bodyPr wrap="square">
            <a:spAutoFit/>
          </a:bodyPr>
          <a:lstStyle/>
          <a:p>
            <a:pPr algn="ctr"/>
            <a:r>
              <a:rPr lang="de-DE" sz="8800" dirty="0"/>
              <a:t>Runspaces</a:t>
            </a:r>
            <a:endParaRPr lang="en-US" sz="2400" dirty="0">
              <a:effectLst/>
              <a:latin typeface="Ubuntu Mono" panose="020B0509030602030204" pitchFamily="49" charset="0"/>
            </a:endParaRPr>
          </a:p>
        </p:txBody>
      </p:sp>
    </p:spTree>
    <p:extLst>
      <p:ext uri="{BB962C8B-B14F-4D97-AF65-F5344CB8AC3E}">
        <p14:creationId xmlns:p14="http://schemas.microsoft.com/office/powerpoint/2010/main" val="226356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Runspaces </a:t>
            </a:r>
          </a:p>
        </p:txBody>
      </p:sp>
      <p:sp>
        <p:nvSpPr>
          <p:cNvPr id="4" name="Rectangle 3"/>
          <p:cNvSpPr/>
          <p:nvPr/>
        </p:nvSpPr>
        <p:spPr>
          <a:xfrm>
            <a:off x="971600" y="2614536"/>
            <a:ext cx="7128874" cy="2677656"/>
          </a:xfrm>
          <a:prstGeom prst="rect">
            <a:avLst/>
          </a:prstGeom>
        </p:spPr>
        <p:txBody>
          <a:bodyPr wrap="square">
            <a:spAutoFit/>
          </a:bodyPr>
          <a:lstStyle/>
          <a:p>
            <a:pPr marL="457200" indent="-457200">
              <a:buFont typeface="+mj-lt"/>
              <a:buAutoNum type="arabicPeriod"/>
            </a:pPr>
            <a:r>
              <a:rPr lang="en-US" sz="2400" dirty="0">
                <a:effectLst/>
                <a:latin typeface="Ubuntu Mono" panose="020B0509030602030204" pitchFamily="49" charset="0"/>
              </a:rPr>
              <a:t>Create and open </a:t>
            </a:r>
            <a:r>
              <a:rPr lang="en-US" sz="2400" dirty="0" err="1">
                <a:effectLst/>
                <a:latin typeface="Ubuntu Mono" panose="020B0509030602030204" pitchFamily="49" charset="0"/>
              </a:rPr>
              <a:t>runspace</a:t>
            </a:r>
            <a:r>
              <a:rPr lang="en-US" sz="2400" dirty="0">
                <a:effectLst/>
                <a:latin typeface="Ubuntu Mono" panose="020B0509030602030204" pitchFamily="49" charset="0"/>
              </a:rPr>
              <a:t> pool</a:t>
            </a:r>
          </a:p>
          <a:p>
            <a:pPr marL="457200" indent="-457200">
              <a:buFont typeface="+mj-lt"/>
              <a:buAutoNum type="arabicPeriod"/>
            </a:pPr>
            <a:r>
              <a:rPr lang="en-US" sz="2400" dirty="0">
                <a:effectLst/>
                <a:latin typeface="Ubuntu Mono" panose="020B0509030602030204" pitchFamily="49" charset="0"/>
              </a:rPr>
              <a:t>Create reusable </a:t>
            </a:r>
            <a:r>
              <a:rPr lang="en-US" sz="2400" dirty="0" err="1">
                <a:effectLst/>
                <a:latin typeface="Ubuntu Mono" panose="020B0509030602030204" pitchFamily="49" charset="0"/>
              </a:rPr>
              <a:t>scriptblock</a:t>
            </a:r>
            <a:r>
              <a:rPr lang="en-US" sz="2400" dirty="0">
                <a:effectLst/>
                <a:latin typeface="Ubuntu Mono" panose="020B0509030602030204" pitchFamily="49" charset="0"/>
              </a:rPr>
              <a:t> (function)</a:t>
            </a:r>
          </a:p>
          <a:p>
            <a:pPr marL="457200" indent="-457200">
              <a:buFont typeface="+mj-lt"/>
              <a:buAutoNum type="arabicPeriod"/>
            </a:pPr>
            <a:r>
              <a:rPr lang="en-US" sz="2400" dirty="0">
                <a:effectLst/>
                <a:latin typeface="Ubuntu Mono" panose="020B0509030602030204" pitchFamily="49" charset="0"/>
              </a:rPr>
              <a:t>Create </a:t>
            </a:r>
            <a:r>
              <a:rPr lang="en-US" sz="2400" dirty="0" err="1">
                <a:effectLst/>
                <a:latin typeface="Ubuntu Mono" panose="020B0509030602030204" pitchFamily="49" charset="0"/>
              </a:rPr>
              <a:t>runspace</a:t>
            </a:r>
            <a:r>
              <a:rPr lang="en-US" sz="2400" dirty="0">
                <a:effectLst/>
                <a:latin typeface="Ubuntu Mono" panose="020B0509030602030204" pitchFamily="49" charset="0"/>
              </a:rPr>
              <a:t> and start it</a:t>
            </a:r>
          </a:p>
          <a:p>
            <a:pPr marL="457200" indent="-457200">
              <a:buFont typeface="+mj-lt"/>
              <a:buAutoNum type="arabicPeriod"/>
            </a:pPr>
            <a:r>
              <a:rPr lang="en-US" sz="2400" dirty="0">
                <a:effectLst/>
                <a:latin typeface="Ubuntu Mono" panose="020B0509030602030204" pitchFamily="49" charset="0"/>
              </a:rPr>
              <a:t>Add to </a:t>
            </a:r>
            <a:r>
              <a:rPr lang="en-US" sz="2400" dirty="0" err="1">
                <a:effectLst/>
                <a:latin typeface="Ubuntu Mono" panose="020B0509030602030204" pitchFamily="49" charset="0"/>
              </a:rPr>
              <a:t>runspace</a:t>
            </a:r>
            <a:r>
              <a:rPr lang="en-US" sz="2400" dirty="0">
                <a:effectLst/>
                <a:latin typeface="Ubuntu Mono" panose="020B0509030602030204" pitchFamily="49" charset="0"/>
              </a:rPr>
              <a:t> pool</a:t>
            </a:r>
          </a:p>
          <a:p>
            <a:pPr marL="457200" indent="-457200">
              <a:buFont typeface="+mj-lt"/>
              <a:buAutoNum type="arabicPeriod"/>
            </a:pPr>
            <a:r>
              <a:rPr lang="en-US" sz="2400" dirty="0">
                <a:effectLst/>
                <a:latin typeface="Ubuntu Mono" panose="020B0509030602030204" pitchFamily="49" charset="0"/>
              </a:rPr>
              <a:t>Add </a:t>
            </a:r>
            <a:r>
              <a:rPr lang="en-US" sz="2400" dirty="0" err="1">
                <a:effectLst/>
                <a:latin typeface="Ubuntu Mono" panose="020B0509030602030204" pitchFamily="49" charset="0"/>
              </a:rPr>
              <a:t>runspace</a:t>
            </a:r>
            <a:r>
              <a:rPr lang="en-US" sz="2400" dirty="0">
                <a:effectLst/>
                <a:latin typeface="Ubuntu Mono" panose="020B0509030602030204" pitchFamily="49" charset="0"/>
              </a:rPr>
              <a:t> to </a:t>
            </a:r>
            <a:r>
              <a:rPr lang="en-US" sz="2400" dirty="0" err="1">
                <a:effectLst/>
                <a:latin typeface="Ubuntu Mono" panose="020B0509030602030204" pitchFamily="49" charset="0"/>
              </a:rPr>
              <a:t>runspaces</a:t>
            </a:r>
            <a:r>
              <a:rPr lang="en-US" sz="2400" dirty="0">
                <a:effectLst/>
                <a:latin typeface="Ubuntu Mono" panose="020B0509030602030204" pitchFamily="49" charset="0"/>
              </a:rPr>
              <a:t> collection</a:t>
            </a:r>
          </a:p>
          <a:p>
            <a:pPr marL="457200" indent="-457200">
              <a:buFont typeface="+mj-lt"/>
              <a:buAutoNum type="arabicPeriod"/>
            </a:pPr>
            <a:r>
              <a:rPr lang="en-US" sz="2400" dirty="0">
                <a:effectLst/>
                <a:latin typeface="Ubuntu Mono" panose="020B0509030602030204" pitchFamily="49" charset="0"/>
              </a:rPr>
              <a:t>Wait for </a:t>
            </a:r>
            <a:r>
              <a:rPr lang="en-US" sz="2400" dirty="0" err="1">
                <a:effectLst/>
                <a:latin typeface="Ubuntu Mono" panose="020B0509030602030204" pitchFamily="49" charset="0"/>
              </a:rPr>
              <a:t>runspaces</a:t>
            </a:r>
            <a:r>
              <a:rPr lang="en-US" sz="2400" dirty="0">
                <a:effectLst/>
                <a:latin typeface="Ubuntu Mono" panose="020B0509030602030204" pitchFamily="49" charset="0"/>
              </a:rPr>
              <a:t> to finish</a:t>
            </a:r>
          </a:p>
          <a:p>
            <a:pPr marL="457200" indent="-457200">
              <a:buFont typeface="+mj-lt"/>
              <a:buAutoNum type="arabicPeriod"/>
            </a:pPr>
            <a:r>
              <a:rPr lang="en-US" sz="2400" dirty="0">
                <a:effectLst/>
                <a:latin typeface="Ubuntu Mono" panose="020B0509030602030204" pitchFamily="49" charset="0"/>
              </a:rPr>
              <a:t>Clean up</a:t>
            </a:r>
          </a:p>
        </p:txBody>
      </p:sp>
      <p:sp>
        <p:nvSpPr>
          <p:cNvPr id="5" name="Rectangle 4"/>
          <p:cNvSpPr/>
          <p:nvPr/>
        </p:nvSpPr>
        <p:spPr>
          <a:xfrm>
            <a:off x="1337084" y="1628800"/>
            <a:ext cx="6763390" cy="954107"/>
          </a:xfrm>
          <a:prstGeom prst="rect">
            <a:avLst/>
          </a:prstGeom>
        </p:spPr>
        <p:txBody>
          <a:bodyPr wrap="none">
            <a:spAutoFit/>
          </a:bodyPr>
          <a:lstStyle/>
          <a:p>
            <a:pPr algn="ctr"/>
            <a:r>
              <a:rPr lang="en-US" sz="3800" dirty="0">
                <a:effectLst/>
                <a:latin typeface="Ubuntu Mono" panose="020B0509030602030204" pitchFamily="49" charset="0"/>
              </a:rPr>
              <a:t>Basics</a:t>
            </a:r>
          </a:p>
          <a:p>
            <a:r>
              <a:rPr lang="en-US" sz="1800" dirty="0">
                <a:effectLst/>
                <a:latin typeface="Ubuntu Mono" panose="020B0509030602030204" pitchFamily="49" charset="0"/>
              </a:rPr>
              <a:t>Creating a new thread on the existing PowerShell.exe host</a:t>
            </a:r>
          </a:p>
        </p:txBody>
      </p:sp>
    </p:spTree>
    <p:extLst>
      <p:ext uri="{BB962C8B-B14F-4D97-AF65-F5344CB8AC3E}">
        <p14:creationId xmlns:p14="http://schemas.microsoft.com/office/powerpoint/2010/main" val="92616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a:t>Look @ 2 Codes</a:t>
            </a:r>
          </a:p>
        </p:txBody>
      </p:sp>
      <p:sp>
        <p:nvSpPr>
          <p:cNvPr id="4" name="Text Placeholder 3"/>
          <p:cNvSpPr>
            <a:spLocks noGrp="1"/>
          </p:cNvSpPr>
          <p:nvPr>
            <p:ph type="body" sz="quarter" idx="10"/>
          </p:nvPr>
        </p:nvSpPr>
        <p:spPr/>
        <p:txBody>
          <a:bodyPr/>
          <a:lstStyle/>
          <a:p>
            <a:r>
              <a:rPr lang="en-US" dirty="0" err="1"/>
              <a:t>Runspace</a:t>
            </a:r>
            <a:r>
              <a:rPr lang="en-US" dirty="0"/>
              <a:t> concept</a:t>
            </a:r>
          </a:p>
          <a:p>
            <a:r>
              <a:rPr lang="en-US" dirty="0" err="1"/>
              <a:t>Runspace</a:t>
            </a:r>
            <a:r>
              <a:rPr lang="en-US" dirty="0"/>
              <a:t> in action</a:t>
            </a:r>
          </a:p>
        </p:txBody>
      </p:sp>
    </p:spTree>
    <p:extLst>
      <p:ext uri="{BB962C8B-B14F-4D97-AF65-F5344CB8AC3E}">
        <p14:creationId xmlns:p14="http://schemas.microsoft.com/office/powerpoint/2010/main" val="93262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Runspace Performance</a:t>
            </a:r>
          </a:p>
        </p:txBody>
      </p:sp>
      <p:grpSp>
        <p:nvGrpSpPr>
          <p:cNvPr id="3" name="Group 332"/>
          <p:cNvGrpSpPr/>
          <p:nvPr/>
        </p:nvGrpSpPr>
        <p:grpSpPr>
          <a:xfrm>
            <a:off x="1043608" y="1830389"/>
            <a:ext cx="7248526" cy="3483334"/>
            <a:chOff x="0" y="0"/>
            <a:chExt cx="7248525" cy="3483333"/>
          </a:xfrm>
        </p:grpSpPr>
        <p:sp>
          <p:nvSpPr>
            <p:cNvPr id="4" name="Shape 330"/>
            <p:cNvSpPr/>
            <p:nvPr/>
          </p:nvSpPr>
          <p:spPr>
            <a:xfrm>
              <a:off x="1638685" y="2036783"/>
              <a:ext cx="3681007" cy="14465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46304" tIns="146304" rIns="146304" bIns="146304" numCol="1" anchor="t">
              <a:spAutoFit/>
            </a:bodyPr>
            <a:lstStyle/>
            <a:p>
              <a:pPr algn="ctr">
                <a:lnSpc>
                  <a:spcPct val="90000"/>
                </a:lnSpc>
                <a:spcBef>
                  <a:spcPts val="600"/>
                </a:spcBef>
                <a:defRPr sz="2400" b="1"/>
              </a:pPr>
              <a:r>
                <a:rPr sz="2400" dirty="0">
                  <a:effectLst/>
                  <a:latin typeface="Ubuntu Mono" panose="020B0509030602030204" pitchFamily="49" charset="0"/>
                </a:rPr>
                <a:t>193,294 rows a second</a:t>
              </a:r>
            </a:p>
            <a:p>
              <a:pPr algn="ctr">
                <a:lnSpc>
                  <a:spcPct val="90000"/>
                </a:lnSpc>
                <a:spcBef>
                  <a:spcPts val="600"/>
                </a:spcBef>
              </a:pPr>
              <a:r>
                <a:rPr sz="2400" dirty="0">
                  <a:effectLst/>
                  <a:latin typeface="Ubuntu Mono" panose="020B0509030602030204" pitchFamily="49" charset="0"/>
                </a:rPr>
                <a:t>305% increase in speed</a:t>
              </a:r>
            </a:p>
            <a:p>
              <a:pPr algn="ctr">
                <a:lnSpc>
                  <a:spcPct val="90000"/>
                </a:lnSpc>
                <a:spcBef>
                  <a:spcPts val="600"/>
                </a:spcBef>
              </a:pPr>
              <a:r>
                <a:rPr sz="2400" dirty="0">
                  <a:effectLst/>
                  <a:latin typeface="Ubuntu Mono" panose="020B0509030602030204" pitchFamily="49" charset="0"/>
                </a:rPr>
                <a:t>1634% overall increase</a:t>
              </a:r>
            </a:p>
          </p:txBody>
        </p:sp>
        <p:pic>
          <p:nvPicPr>
            <p:cNvPr id="5" name="image32.png"/>
            <p:cNvPicPr>
              <a:picLocks noChangeAspect="1"/>
            </p:cNvPicPr>
            <p:nvPr/>
          </p:nvPicPr>
          <p:blipFill>
            <a:blip r:embed="rId3">
              <a:extLst/>
            </a:blip>
            <a:stretch>
              <a:fillRect/>
            </a:stretch>
          </p:blipFill>
          <p:spPr>
            <a:xfrm>
              <a:off x="0" y="0"/>
              <a:ext cx="7248525" cy="1504950"/>
            </a:xfrm>
            <a:prstGeom prst="rect">
              <a:avLst/>
            </a:prstGeom>
            <a:ln w="12700" cap="flat">
              <a:noFill/>
              <a:miter lim="400000"/>
            </a:ln>
            <a:effectLst/>
          </p:spPr>
        </p:pic>
      </p:grpSp>
    </p:spTree>
    <p:extLst>
      <p:ext uri="{BB962C8B-B14F-4D97-AF65-F5344CB8AC3E}">
        <p14:creationId xmlns:p14="http://schemas.microsoft.com/office/powerpoint/2010/main" val="53827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Runspace Performance</a:t>
            </a:r>
          </a:p>
        </p:txBody>
      </p:sp>
      <p:pic>
        <p:nvPicPr>
          <p:cNvPr id="3" name="image33.png"/>
          <p:cNvPicPr>
            <a:picLocks noChangeAspect="1"/>
          </p:cNvPicPr>
          <p:nvPr/>
        </p:nvPicPr>
        <p:blipFill>
          <a:blip r:embed="rId3">
            <a:extLst/>
          </a:blip>
          <a:stretch>
            <a:fillRect/>
          </a:stretch>
        </p:blipFill>
        <p:spPr>
          <a:xfrm>
            <a:off x="395536" y="2750974"/>
            <a:ext cx="6120680" cy="2937169"/>
          </a:xfrm>
          <a:prstGeom prst="rect">
            <a:avLst/>
          </a:prstGeom>
          <a:ln w="12700">
            <a:miter lim="400000"/>
          </a:ln>
        </p:spPr>
      </p:pic>
      <p:pic>
        <p:nvPicPr>
          <p:cNvPr id="4" name="image34.png"/>
          <p:cNvPicPr>
            <a:picLocks noChangeAspect="1"/>
          </p:cNvPicPr>
          <p:nvPr/>
        </p:nvPicPr>
        <p:blipFill>
          <a:blip r:embed="rId4">
            <a:extLst/>
          </a:blip>
          <a:stretch>
            <a:fillRect/>
          </a:stretch>
        </p:blipFill>
        <p:spPr>
          <a:xfrm>
            <a:off x="7438470" y="2776141"/>
            <a:ext cx="1526018" cy="2875338"/>
          </a:xfrm>
          <a:prstGeom prst="rect">
            <a:avLst/>
          </a:prstGeom>
          <a:ln w="12700">
            <a:miter lim="400000"/>
          </a:ln>
        </p:spPr>
      </p:pic>
      <p:sp>
        <p:nvSpPr>
          <p:cNvPr id="5" name="Rectangle 4"/>
          <p:cNvSpPr/>
          <p:nvPr/>
        </p:nvSpPr>
        <p:spPr>
          <a:xfrm>
            <a:off x="3203848" y="1916832"/>
            <a:ext cx="2470548" cy="523220"/>
          </a:xfrm>
          <a:prstGeom prst="rect">
            <a:avLst/>
          </a:prstGeom>
        </p:spPr>
        <p:txBody>
          <a:bodyPr wrap="none">
            <a:spAutoFit/>
          </a:bodyPr>
          <a:lstStyle/>
          <a:p>
            <a:r>
              <a:rPr lang="en-US" dirty="0">
                <a:effectLst/>
                <a:latin typeface="Ubuntu" panose="020B0504030602030204" pitchFamily="34" charset="0"/>
              </a:rPr>
              <a:t>Much better!*</a:t>
            </a:r>
          </a:p>
        </p:txBody>
      </p:sp>
    </p:spTree>
    <p:extLst>
      <p:ext uri="{BB962C8B-B14F-4D97-AF65-F5344CB8AC3E}">
        <p14:creationId xmlns:p14="http://schemas.microsoft.com/office/powerpoint/2010/main" val="344411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On the SQL Side</a:t>
            </a:r>
          </a:p>
        </p:txBody>
      </p:sp>
      <p:pic>
        <p:nvPicPr>
          <p:cNvPr id="6" name="Picture 5"/>
          <p:cNvPicPr>
            <a:picLocks noChangeAspect="1"/>
          </p:cNvPicPr>
          <p:nvPr/>
        </p:nvPicPr>
        <p:blipFill>
          <a:blip r:embed="rId3"/>
          <a:stretch>
            <a:fillRect/>
          </a:stretch>
        </p:blipFill>
        <p:spPr>
          <a:xfrm>
            <a:off x="523310" y="1807287"/>
            <a:ext cx="8097380" cy="3781953"/>
          </a:xfrm>
          <a:prstGeom prst="rect">
            <a:avLst/>
          </a:prstGeom>
        </p:spPr>
      </p:pic>
    </p:spTree>
    <p:extLst>
      <p:ext uri="{BB962C8B-B14F-4D97-AF65-F5344CB8AC3E}">
        <p14:creationId xmlns:p14="http://schemas.microsoft.com/office/powerpoint/2010/main" val="163854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0000" dirty="0"/>
              <a:t>Look @ Code</a:t>
            </a:r>
          </a:p>
        </p:txBody>
      </p:sp>
      <p:sp>
        <p:nvSpPr>
          <p:cNvPr id="4" name="Text Placeholder 3"/>
          <p:cNvSpPr>
            <a:spLocks noGrp="1"/>
          </p:cNvSpPr>
          <p:nvPr>
            <p:ph type="body" sz="quarter" idx="10"/>
          </p:nvPr>
        </p:nvSpPr>
        <p:spPr/>
        <p:txBody>
          <a:bodyPr/>
          <a:lstStyle/>
          <a:p>
            <a:r>
              <a:rPr lang="en-US" dirty="0"/>
              <a:t>Even faster </a:t>
            </a:r>
            <a:r>
              <a:rPr lang="en-US" dirty="0" err="1"/>
              <a:t>runspaces</a:t>
            </a:r>
            <a:endParaRPr lang="en-US" dirty="0"/>
          </a:p>
        </p:txBody>
      </p:sp>
    </p:spTree>
    <p:extLst>
      <p:ext uri="{BB962C8B-B14F-4D97-AF65-F5344CB8AC3E}">
        <p14:creationId xmlns:p14="http://schemas.microsoft.com/office/powerpoint/2010/main" val="6445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Where it all began</a:t>
            </a:r>
          </a:p>
        </p:txBody>
      </p:sp>
      <p:pic>
        <p:nvPicPr>
          <p:cNvPr id="26" name="image13.png"/>
          <p:cNvPicPr>
            <a:picLocks noChangeAspect="1"/>
          </p:cNvPicPr>
          <p:nvPr/>
        </p:nvPicPr>
        <p:blipFill>
          <a:blip r:embed="rId3">
            <a:extLst/>
          </a:blip>
          <a:stretch>
            <a:fillRect/>
          </a:stretch>
        </p:blipFill>
        <p:spPr>
          <a:xfrm>
            <a:off x="2469681" y="2146572"/>
            <a:ext cx="4118543" cy="2852346"/>
          </a:xfrm>
          <a:prstGeom prst="rect">
            <a:avLst/>
          </a:prstGeom>
          <a:ln w="12700">
            <a:miter lim="400000"/>
          </a:ln>
        </p:spPr>
      </p:pic>
      <p:grpSp>
        <p:nvGrpSpPr>
          <p:cNvPr id="9" name="Group 8"/>
          <p:cNvGrpSpPr/>
          <p:nvPr/>
        </p:nvGrpSpPr>
        <p:grpSpPr>
          <a:xfrm>
            <a:off x="6804248" y="2852936"/>
            <a:ext cx="2088232" cy="1296144"/>
            <a:chOff x="6660232" y="2547719"/>
            <a:chExt cx="2736304" cy="1512461"/>
          </a:xfrm>
        </p:grpSpPr>
        <p:pic>
          <p:nvPicPr>
            <p:cNvPr id="43" name="image18.png" descr="http://i.imgur.com/OajBIZ0.png"/>
            <p:cNvPicPr>
              <a:picLocks noChangeAspect="1"/>
            </p:cNvPicPr>
            <p:nvPr/>
          </p:nvPicPr>
          <p:blipFill>
            <a:blip r:embed="rId4">
              <a:extLst/>
            </a:blip>
            <a:stretch>
              <a:fillRect/>
            </a:stretch>
          </p:blipFill>
          <p:spPr>
            <a:xfrm>
              <a:off x="6660232" y="2547719"/>
              <a:ext cx="1512462" cy="1512461"/>
            </a:xfrm>
            <a:prstGeom prst="rect">
              <a:avLst/>
            </a:prstGeom>
            <a:ln w="12700">
              <a:miter lim="400000"/>
            </a:ln>
          </p:spPr>
        </p:pic>
        <p:sp>
          <p:nvSpPr>
            <p:cNvPr id="52" name="Shape 132"/>
            <p:cNvSpPr/>
            <p:nvPr/>
          </p:nvSpPr>
          <p:spPr>
            <a:xfrm>
              <a:off x="7946908" y="2806594"/>
              <a:ext cx="1449628" cy="1126462"/>
            </a:xfrm>
            <a:prstGeom prst="rect">
              <a:avLst/>
            </a:prstGeom>
            <a:ln w="12700">
              <a:miter lim="400000"/>
            </a:ln>
            <a:extLst>
              <a:ext uri="{C572A759-6A51-4108-AA02-DFA0A04FC94B}">
                <ma14:wrappingTextBoxFlag xmlns="" xmlns:ma14="http://schemas.microsoft.com/office/mac/drawingml/2011/main" val="1"/>
              </a:ext>
            </a:extLst>
          </p:spPr>
          <p:txBody>
            <a:bodyPr wrap="none" lIns="146304" tIns="146304" rIns="146304" bIns="146304">
              <a:spAutoFit/>
            </a:bodyPr>
            <a:lstStyle>
              <a:lvl1pPr>
                <a:lnSpc>
                  <a:spcPct val="90000"/>
                </a:lnSpc>
                <a:spcBef>
                  <a:spcPts val="600"/>
                </a:spcBef>
                <a:defRPr sz="8000"/>
              </a:lvl1pPr>
            </a:lstStyle>
            <a:p>
              <a:r>
                <a:rPr sz="6000" dirty="0">
                  <a:latin typeface="Ubuntu Mono" panose="020B0509030602030204" pitchFamily="49" charset="0"/>
                </a:rPr>
                <a:t>!!!</a:t>
              </a:r>
            </a:p>
          </p:txBody>
        </p:sp>
      </p:grpSp>
      <p:grpSp>
        <p:nvGrpSpPr>
          <p:cNvPr id="8" name="Group 7"/>
          <p:cNvGrpSpPr/>
          <p:nvPr/>
        </p:nvGrpSpPr>
        <p:grpSpPr>
          <a:xfrm>
            <a:off x="35496" y="2300712"/>
            <a:ext cx="2377893" cy="2215703"/>
            <a:chOff x="210292" y="2300712"/>
            <a:chExt cx="2449901" cy="2215703"/>
          </a:xfrm>
        </p:grpSpPr>
        <p:sp>
          <p:nvSpPr>
            <p:cNvPr id="41" name="Shape 120"/>
            <p:cNvSpPr/>
            <p:nvPr/>
          </p:nvSpPr>
          <p:spPr>
            <a:xfrm>
              <a:off x="210292" y="3479208"/>
              <a:ext cx="2449901" cy="1037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46304" tIns="146304" rIns="146304" bIns="146304" numCol="1" anchor="t">
              <a:spAutoFit/>
            </a:bodyPr>
            <a:lstStyle/>
            <a:p>
              <a:pPr>
                <a:lnSpc>
                  <a:spcPct val="90000"/>
                </a:lnSpc>
                <a:spcBef>
                  <a:spcPts val="600"/>
                </a:spcBef>
                <a:defRPr sz="2400"/>
              </a:pPr>
              <a:r>
                <a:rPr dirty="0">
                  <a:effectLst/>
                  <a:latin typeface="Ubuntu Mono" panose="020B0509030602030204" pitchFamily="49" charset="0"/>
                </a:rPr>
                <a:t>9 million rows</a:t>
              </a:r>
            </a:p>
            <a:p>
              <a:pPr>
                <a:lnSpc>
                  <a:spcPct val="90000"/>
                </a:lnSpc>
                <a:spcBef>
                  <a:spcPts val="600"/>
                </a:spcBef>
                <a:defRPr sz="2400"/>
              </a:pPr>
              <a:r>
                <a:rPr dirty="0">
                  <a:effectLst/>
                  <a:latin typeface="Ubuntu Mono" panose="020B0509030602030204" pitchFamily="49" charset="0"/>
                </a:rPr>
                <a:t>geonames.csv</a:t>
              </a:r>
            </a:p>
          </p:txBody>
        </p:sp>
        <p:pic>
          <p:nvPicPr>
            <p:cNvPr id="6" name="Picture 5"/>
            <p:cNvPicPr>
              <a:picLocks noChangeAspect="1"/>
            </p:cNvPicPr>
            <p:nvPr/>
          </p:nvPicPr>
          <p:blipFill>
            <a:blip r:embed="rId5"/>
            <a:stretch>
              <a:fillRect/>
            </a:stretch>
          </p:blipFill>
          <p:spPr>
            <a:xfrm>
              <a:off x="716188" y="2300712"/>
              <a:ext cx="1119767" cy="1119767"/>
            </a:xfrm>
            <a:prstGeom prst="rect">
              <a:avLst/>
            </a:prstGeom>
          </p:spPr>
        </p:pic>
      </p:grpSp>
      <p:sp>
        <p:nvSpPr>
          <p:cNvPr id="3" name="TextBox 2"/>
          <p:cNvSpPr txBox="1"/>
          <p:nvPr/>
        </p:nvSpPr>
        <p:spPr>
          <a:xfrm>
            <a:off x="179451" y="5220768"/>
            <a:ext cx="8785097" cy="830997"/>
          </a:xfrm>
          <a:prstGeom prst="rect">
            <a:avLst/>
          </a:prstGeom>
          <a:noFill/>
        </p:spPr>
        <p:txBody>
          <a:bodyPr wrap="none" rtlCol="0">
            <a:spAutoFit/>
          </a:bodyPr>
          <a:lstStyle/>
          <a:p>
            <a:r>
              <a:rPr lang="en-US" sz="1200" dirty="0"/>
              <a:t>A coworker came in and asked if I could import a 9 million row CSV file filled with geo data. As I considered my SQL options, </a:t>
            </a:r>
          </a:p>
          <a:p>
            <a:r>
              <a:rPr lang="en-US" sz="1200" dirty="0"/>
              <a:t>he mentioned using Java to split the file into 4 and then parsing it out that way. I was like “Oh, wait! I can do it in PowerShell!</a:t>
            </a:r>
          </a:p>
          <a:p>
            <a:r>
              <a:rPr lang="en-US" sz="1200" dirty="0"/>
              <a:t>You ever used it? I bet there’s some command that goes something like this…..”</a:t>
            </a:r>
          </a:p>
          <a:p>
            <a:endParaRPr lang="en-US" sz="1200" dirty="0"/>
          </a:p>
        </p:txBody>
      </p:sp>
    </p:spTree>
    <p:extLst>
      <p:ext uri="{BB962C8B-B14F-4D97-AF65-F5344CB8AC3E}">
        <p14:creationId xmlns:p14="http://schemas.microsoft.com/office/powerpoint/2010/main" val="49191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Even faster </a:t>
            </a:r>
            <a:r>
              <a:rPr lang="en-US" dirty="0" err="1"/>
              <a:t>runspaces</a:t>
            </a:r>
            <a:r>
              <a:rPr lang="de-DE" dirty="0"/>
              <a:t> </a:t>
            </a:r>
          </a:p>
        </p:txBody>
      </p:sp>
      <p:grpSp>
        <p:nvGrpSpPr>
          <p:cNvPr id="3" name="Group 350"/>
          <p:cNvGrpSpPr/>
          <p:nvPr/>
        </p:nvGrpSpPr>
        <p:grpSpPr>
          <a:xfrm>
            <a:off x="683568" y="1844824"/>
            <a:ext cx="7799595" cy="3895370"/>
            <a:chOff x="0" y="0"/>
            <a:chExt cx="7799593" cy="3895368"/>
          </a:xfrm>
        </p:grpSpPr>
        <p:sp>
          <p:nvSpPr>
            <p:cNvPr id="4" name="Shape 348"/>
            <p:cNvSpPr/>
            <p:nvPr/>
          </p:nvSpPr>
          <p:spPr>
            <a:xfrm>
              <a:off x="1530980" y="1928677"/>
              <a:ext cx="4581894" cy="19666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46304" tIns="146304" rIns="146304" bIns="146304" numCol="1" anchor="t">
              <a:spAutoFit/>
            </a:bodyPr>
            <a:lstStyle/>
            <a:p>
              <a:pPr algn="ctr">
                <a:lnSpc>
                  <a:spcPct val="90000"/>
                </a:lnSpc>
                <a:spcBef>
                  <a:spcPts val="600"/>
                </a:spcBef>
                <a:defRPr sz="2400" b="1"/>
              </a:pPr>
              <a:r>
                <a:rPr sz="2400" dirty="0">
                  <a:effectLst/>
                  <a:latin typeface="Ubuntu" panose="020B0504030602030204" pitchFamily="34" charset="0"/>
                </a:rPr>
                <a:t>232,539 rows per second</a:t>
              </a:r>
            </a:p>
            <a:p>
              <a:pPr algn="ctr">
                <a:lnSpc>
                  <a:spcPct val="90000"/>
                </a:lnSpc>
                <a:spcBef>
                  <a:spcPts val="600"/>
                </a:spcBef>
              </a:pPr>
              <a:r>
                <a:rPr sz="2400" dirty="0">
                  <a:effectLst/>
                  <a:latin typeface="Ubuntu" panose="020B0504030602030204" pitchFamily="34" charset="0"/>
                </a:rPr>
                <a:t>120% increase in speed</a:t>
              </a:r>
              <a:endParaRPr lang="en-US" sz="2400" dirty="0">
                <a:effectLst/>
                <a:latin typeface="Ubuntu" panose="020B0504030602030204" pitchFamily="34" charset="0"/>
              </a:endParaRPr>
            </a:p>
            <a:p>
              <a:pPr algn="ctr">
                <a:lnSpc>
                  <a:spcPct val="90000"/>
                </a:lnSpc>
                <a:spcBef>
                  <a:spcPts val="600"/>
                </a:spcBef>
              </a:pPr>
              <a:endParaRPr sz="2400" dirty="0">
                <a:effectLst/>
                <a:latin typeface="Ubuntu" panose="020B0504030602030204" pitchFamily="34" charset="0"/>
              </a:endParaRPr>
            </a:p>
            <a:p>
              <a:pPr algn="ctr">
                <a:lnSpc>
                  <a:spcPct val="90000"/>
                </a:lnSpc>
                <a:spcBef>
                  <a:spcPts val="600"/>
                </a:spcBef>
              </a:pPr>
              <a:r>
                <a:rPr sz="3200" dirty="0">
                  <a:effectLst/>
                  <a:latin typeface="Ubuntu" panose="020B0504030602030204" pitchFamily="34" charset="0"/>
                </a:rPr>
                <a:t>1898% overall increase</a:t>
              </a:r>
            </a:p>
          </p:txBody>
        </p:sp>
        <p:pic>
          <p:nvPicPr>
            <p:cNvPr id="5" name="fastestrunspaces.png"/>
            <p:cNvPicPr>
              <a:picLocks noChangeAspect="1"/>
            </p:cNvPicPr>
            <p:nvPr/>
          </p:nvPicPr>
          <p:blipFill>
            <a:blip r:embed="rId3">
              <a:extLst/>
            </a:blip>
            <a:stretch>
              <a:fillRect/>
            </a:stretch>
          </p:blipFill>
          <p:spPr>
            <a:xfrm>
              <a:off x="0" y="0"/>
              <a:ext cx="7799593" cy="1516873"/>
            </a:xfrm>
            <a:prstGeom prst="rect">
              <a:avLst/>
            </a:prstGeom>
            <a:ln w="12700" cap="flat">
              <a:noFill/>
              <a:miter lim="400000"/>
            </a:ln>
            <a:effectLst/>
          </p:spPr>
        </p:pic>
      </p:grpSp>
    </p:spTree>
    <p:extLst>
      <p:ext uri="{BB962C8B-B14F-4D97-AF65-F5344CB8AC3E}">
        <p14:creationId xmlns:p14="http://schemas.microsoft.com/office/powerpoint/2010/main" val="373213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BOOM! </a:t>
            </a:r>
          </a:p>
        </p:txBody>
      </p:sp>
      <p:pic>
        <p:nvPicPr>
          <p:cNvPr id="3" name="chart.png"/>
          <p:cNvPicPr>
            <a:picLocks noChangeAspect="1"/>
          </p:cNvPicPr>
          <p:nvPr/>
        </p:nvPicPr>
        <p:blipFill>
          <a:blip r:embed="rId3">
            <a:extLst/>
          </a:blip>
          <a:stretch>
            <a:fillRect/>
          </a:stretch>
        </p:blipFill>
        <p:spPr>
          <a:xfrm>
            <a:off x="702478" y="2132856"/>
            <a:ext cx="7739044" cy="3136391"/>
          </a:xfrm>
          <a:prstGeom prst="rect">
            <a:avLst/>
          </a:prstGeom>
          <a:ln w="12700">
            <a:miter lim="400000"/>
          </a:ln>
        </p:spPr>
      </p:pic>
    </p:spTree>
    <p:extLst>
      <p:ext uri="{BB962C8B-B14F-4D97-AF65-F5344CB8AC3E}">
        <p14:creationId xmlns:p14="http://schemas.microsoft.com/office/powerpoint/2010/main" val="26450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Personal best?</a:t>
            </a:r>
            <a:r>
              <a:rPr lang="de-DE" dirty="0"/>
              <a:t> </a:t>
            </a:r>
          </a:p>
        </p:txBody>
      </p:sp>
      <p:pic>
        <p:nvPicPr>
          <p:cNvPr id="4" name="image37.png" descr="https://blog.netnerds.net/wp-content/uploads/2016/01/315krps.png"/>
          <p:cNvPicPr>
            <a:picLocks noChangeAspect="1"/>
          </p:cNvPicPr>
          <p:nvPr/>
        </p:nvPicPr>
        <p:blipFill>
          <a:blip r:embed="rId3">
            <a:extLst/>
          </a:blip>
          <a:stretch>
            <a:fillRect/>
          </a:stretch>
        </p:blipFill>
        <p:spPr>
          <a:xfrm>
            <a:off x="467544" y="2138833"/>
            <a:ext cx="8181976" cy="2171702"/>
          </a:xfrm>
          <a:prstGeom prst="rect">
            <a:avLst/>
          </a:prstGeom>
          <a:ln w="12700">
            <a:miter lim="400000"/>
          </a:ln>
        </p:spPr>
      </p:pic>
      <p:sp>
        <p:nvSpPr>
          <p:cNvPr id="5" name="Shape 367"/>
          <p:cNvSpPr/>
          <p:nvPr/>
        </p:nvSpPr>
        <p:spPr>
          <a:xfrm>
            <a:off x="2624876" y="4601336"/>
            <a:ext cx="3844515" cy="627864"/>
          </a:xfrm>
          <a:prstGeom prst="rect">
            <a:avLst/>
          </a:prstGeom>
          <a:ln w="12700">
            <a:miter lim="400000"/>
          </a:ln>
          <a:extLst>
            <a:ext uri="{C572A759-6A51-4108-AA02-DFA0A04FC94B}">
              <ma14:wrappingTextBoxFlag xmlns="" xmlns:ma14="http://schemas.microsoft.com/office/mac/drawingml/2011/main" val="1"/>
            </a:ext>
          </a:extLst>
        </p:spPr>
        <p:txBody>
          <a:bodyPr wrap="none" lIns="146304" tIns="146304" rIns="146304" bIns="146304">
            <a:spAutoFit/>
          </a:bodyPr>
          <a:lstStyle>
            <a:lvl1pPr algn="ctr">
              <a:lnSpc>
                <a:spcPct val="90000"/>
              </a:lnSpc>
              <a:spcBef>
                <a:spcPts val="600"/>
              </a:spcBef>
              <a:defRPr sz="3200">
                <a:solidFill>
                  <a:srgbClr val="FF0000"/>
                </a:solidFill>
              </a:defRPr>
            </a:lvl1pPr>
          </a:lstStyle>
          <a:p>
            <a:r>
              <a:rPr sz="2400" dirty="0">
                <a:solidFill>
                  <a:schemeClr val="bg1">
                    <a:lumMod val="95000"/>
                  </a:schemeClr>
                </a:solidFill>
                <a:effectLst/>
                <a:latin typeface="Ubuntu" panose="020B0504030602030204" pitchFamily="34" charset="0"/>
              </a:rPr>
              <a:t>315,558 rows per second!</a:t>
            </a:r>
          </a:p>
        </p:txBody>
      </p:sp>
    </p:spTree>
    <p:extLst>
      <p:ext uri="{BB962C8B-B14F-4D97-AF65-F5344CB8AC3E}">
        <p14:creationId xmlns:p14="http://schemas.microsoft.com/office/powerpoint/2010/main" val="328700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Why is this important?</a:t>
            </a:r>
            <a:endParaRPr lang="de-DE" dirty="0"/>
          </a:p>
        </p:txBody>
      </p:sp>
      <p:sp>
        <p:nvSpPr>
          <p:cNvPr id="6" name="Rectangle 5"/>
          <p:cNvSpPr/>
          <p:nvPr/>
        </p:nvSpPr>
        <p:spPr>
          <a:xfrm>
            <a:off x="233772" y="1978962"/>
            <a:ext cx="8676456" cy="3323987"/>
          </a:xfrm>
          <a:prstGeom prst="rect">
            <a:avLst/>
          </a:prstGeom>
        </p:spPr>
        <p:txBody>
          <a:bodyPr wrap="square">
            <a:spAutoFit/>
          </a:bodyPr>
          <a:lstStyle/>
          <a:p>
            <a:pPr marL="457200" indent="-457200">
              <a:lnSpc>
                <a:spcPct val="150000"/>
              </a:lnSpc>
              <a:buFont typeface="Arial" panose="020B0604020202020204" pitchFamily="34" charset="0"/>
              <a:buChar char="•"/>
            </a:pPr>
            <a:r>
              <a:rPr lang="en-US" dirty="0">
                <a:solidFill>
                  <a:schemeClr val="bg1">
                    <a:lumMod val="95000"/>
                  </a:schemeClr>
                </a:solidFill>
                <a:effectLst/>
                <a:latin typeface="Ubuntu" panose="020B0504030602030204" pitchFamily="34" charset="0"/>
              </a:rPr>
              <a:t>I am now a better programmer</a:t>
            </a:r>
          </a:p>
          <a:p>
            <a:pPr marL="914400" lvl="1" indent="-457200">
              <a:lnSpc>
                <a:spcPct val="150000"/>
              </a:lnSpc>
              <a:buFont typeface="Arial" panose="020B0604020202020204" pitchFamily="34" charset="0"/>
              <a:buChar char="•"/>
            </a:pPr>
            <a:r>
              <a:rPr lang="en-US" dirty="0">
                <a:solidFill>
                  <a:schemeClr val="bg1">
                    <a:lumMod val="95000"/>
                  </a:schemeClr>
                </a:solidFill>
                <a:effectLst/>
                <a:latin typeface="Ubuntu" panose="020B0504030602030204" pitchFamily="34" charset="0"/>
              </a:rPr>
              <a:t>This changed the way I code</a:t>
            </a:r>
          </a:p>
          <a:p>
            <a:pPr marL="914400" lvl="1" indent="-457200">
              <a:lnSpc>
                <a:spcPct val="150000"/>
              </a:lnSpc>
              <a:buFont typeface="Arial" panose="020B0604020202020204" pitchFamily="34" charset="0"/>
              <a:buChar char="•"/>
            </a:pPr>
            <a:r>
              <a:rPr lang="en-US" dirty="0">
                <a:solidFill>
                  <a:schemeClr val="bg1">
                    <a:lumMod val="95000"/>
                  </a:schemeClr>
                </a:solidFill>
                <a:effectLst/>
                <a:latin typeface="Ubuntu" panose="020B0504030602030204" pitchFamily="34" charset="0"/>
              </a:rPr>
              <a:t>I understand PowerShell &amp; SQL better</a:t>
            </a:r>
          </a:p>
          <a:p>
            <a:pPr marL="457200" indent="-457200">
              <a:lnSpc>
                <a:spcPct val="150000"/>
              </a:lnSpc>
              <a:buFont typeface="Arial" panose="020B0604020202020204" pitchFamily="34" charset="0"/>
              <a:buChar char="•"/>
            </a:pPr>
            <a:r>
              <a:rPr lang="en-US" dirty="0">
                <a:solidFill>
                  <a:schemeClr val="bg1">
                    <a:lumMod val="95000"/>
                  </a:schemeClr>
                </a:solidFill>
                <a:effectLst/>
                <a:latin typeface="Ubuntu" panose="020B0504030602030204" pitchFamily="34" charset="0"/>
              </a:rPr>
              <a:t>People enjoy responsive apps &amp; functions</a:t>
            </a:r>
          </a:p>
          <a:p>
            <a:pPr marL="457200" indent="-457200">
              <a:lnSpc>
                <a:spcPct val="150000"/>
              </a:lnSpc>
              <a:buFont typeface="Arial" panose="020B0604020202020204" pitchFamily="34" charset="0"/>
              <a:buChar char="•"/>
            </a:pPr>
            <a:r>
              <a:rPr lang="en-US" dirty="0">
                <a:solidFill>
                  <a:schemeClr val="bg1">
                    <a:lumMod val="95000"/>
                  </a:schemeClr>
                </a:solidFill>
                <a:effectLst/>
                <a:latin typeface="Ubuntu" panose="020B0504030602030204" pitchFamily="34" charset="0"/>
              </a:rPr>
              <a:t>Solid proof that PowerShell + SQL Server is fast</a:t>
            </a:r>
          </a:p>
        </p:txBody>
      </p:sp>
    </p:spTree>
    <p:extLst>
      <p:ext uri="{BB962C8B-B14F-4D97-AF65-F5344CB8AC3E}">
        <p14:creationId xmlns:p14="http://schemas.microsoft.com/office/powerpoint/2010/main" val="11921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Bonus Tip: Output slows your scripts</a:t>
            </a:r>
          </a:p>
        </p:txBody>
      </p:sp>
      <p:sp>
        <p:nvSpPr>
          <p:cNvPr id="4" name="Rectangle 3"/>
          <p:cNvSpPr/>
          <p:nvPr/>
        </p:nvSpPr>
        <p:spPr>
          <a:xfrm>
            <a:off x="125760" y="2492896"/>
            <a:ext cx="8892480" cy="2246769"/>
          </a:xfrm>
          <a:prstGeom prst="rect">
            <a:avLst/>
          </a:prstGeom>
        </p:spPr>
        <p:txBody>
          <a:bodyPr wrap="square">
            <a:spAutoFit/>
          </a:bodyPr>
          <a:lstStyle/>
          <a:p>
            <a:r>
              <a:rPr lang="nn-NO" sz="2000" dirty="0">
                <a:effectLst/>
                <a:latin typeface="Ubuntu" panose="020B0504030602030204" pitchFamily="34" charset="0"/>
              </a:rPr>
              <a:t>for($i = 0; $i -lt 1000; ++$i) { }					    3.7 ms</a:t>
            </a:r>
          </a:p>
          <a:p>
            <a:endParaRPr lang="nn-NO" sz="2000" dirty="0">
              <a:effectLst/>
              <a:latin typeface="Ubuntu" panose="020B0504030602030204" pitchFamily="34" charset="0"/>
            </a:endParaRPr>
          </a:p>
          <a:p>
            <a:r>
              <a:rPr lang="nn-NO" sz="2000" dirty="0">
                <a:effectLst/>
                <a:latin typeface="Ubuntu" panose="020B0504030602030204" pitchFamily="34" charset="0"/>
              </a:rPr>
              <a:t>for($i = 0; $i -lt 1000; ++$i) { $i &gt; $null }                                                      5.2 ms</a:t>
            </a:r>
          </a:p>
          <a:p>
            <a:endParaRPr lang="nn-NO" sz="2000" dirty="0">
              <a:effectLst/>
              <a:latin typeface="Ubuntu" panose="020B0504030602030204" pitchFamily="34" charset="0"/>
            </a:endParaRPr>
          </a:p>
          <a:p>
            <a:r>
              <a:rPr lang="nn-NO" sz="2000" dirty="0">
                <a:effectLst/>
                <a:latin typeface="Ubuntu" panose="020B0504030602030204" pitchFamily="34" charset="0"/>
              </a:rPr>
              <a:t>for($i = 0; $i -lt 1000; ++$i) { Write-Output $i }			  29.9 ms</a:t>
            </a:r>
          </a:p>
          <a:p>
            <a:endParaRPr lang="nn-NO" sz="2000" dirty="0">
              <a:effectLst/>
              <a:latin typeface="Ubuntu" panose="020B0504030602030204" pitchFamily="34" charset="0"/>
            </a:endParaRPr>
          </a:p>
          <a:p>
            <a:r>
              <a:rPr lang="nn-NO" sz="2000" dirty="0">
                <a:effectLst/>
                <a:latin typeface="Ubuntu" panose="020B0504030602030204" pitchFamily="34" charset="0"/>
              </a:rPr>
              <a:t>for($i = 0; $i -lt 1000; ++$i) { Write-Progress -Activity $i }	             3392.9 ms</a:t>
            </a:r>
          </a:p>
        </p:txBody>
      </p:sp>
    </p:spTree>
    <p:extLst>
      <p:ext uri="{BB962C8B-B14F-4D97-AF65-F5344CB8AC3E}">
        <p14:creationId xmlns:p14="http://schemas.microsoft.com/office/powerpoint/2010/main" val="266606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Bonus Tip: Ignoring Output</a:t>
            </a:r>
          </a:p>
        </p:txBody>
      </p:sp>
      <p:sp>
        <p:nvSpPr>
          <p:cNvPr id="4" name="Rectangle 3"/>
          <p:cNvSpPr/>
          <p:nvPr/>
        </p:nvSpPr>
        <p:spPr>
          <a:xfrm>
            <a:off x="467544" y="2276872"/>
            <a:ext cx="7992888" cy="2554545"/>
          </a:xfrm>
          <a:prstGeom prst="rect">
            <a:avLst/>
          </a:prstGeom>
        </p:spPr>
        <p:txBody>
          <a:bodyPr wrap="square">
            <a:spAutoFit/>
          </a:bodyPr>
          <a:lstStyle/>
          <a:p>
            <a:pPr>
              <a:lnSpc>
                <a:spcPct val="200000"/>
              </a:lnSpc>
            </a:pPr>
            <a:r>
              <a:rPr lang="nn-NO" sz="2000" dirty="0">
                <a:effectLst/>
                <a:latin typeface="Ubuntu" panose="020B0504030602030204" pitchFamily="34" charset="0"/>
              </a:rPr>
              <a:t>[void]$(1..1000) 				 	  0.21 ms</a:t>
            </a:r>
          </a:p>
          <a:p>
            <a:pPr>
              <a:lnSpc>
                <a:spcPct val="200000"/>
              </a:lnSpc>
            </a:pPr>
            <a:r>
              <a:rPr lang="nn-NO" sz="2000" dirty="0">
                <a:effectLst/>
                <a:latin typeface="Ubuntu" panose="020B0504030602030204" pitchFamily="34" charset="0"/>
              </a:rPr>
              <a:t>$null = $(1..1000)				 	  0.21 ms</a:t>
            </a:r>
          </a:p>
          <a:p>
            <a:pPr>
              <a:lnSpc>
                <a:spcPct val="200000"/>
              </a:lnSpc>
            </a:pPr>
            <a:r>
              <a:rPr lang="nn-NO" sz="2000" dirty="0">
                <a:effectLst/>
                <a:latin typeface="Ubuntu" panose="020B0504030602030204" pitchFamily="34" charset="0"/>
              </a:rPr>
              <a:t>$(1..1000) &gt; $null 				 	  0.67 ms</a:t>
            </a:r>
          </a:p>
          <a:p>
            <a:pPr>
              <a:lnSpc>
                <a:spcPct val="200000"/>
              </a:lnSpc>
            </a:pPr>
            <a:r>
              <a:rPr lang="nn-NO" sz="2000" dirty="0">
                <a:effectLst/>
                <a:latin typeface="Ubuntu" panose="020B0504030602030204" pitchFamily="34" charset="0"/>
              </a:rPr>
              <a:t>$(1..1000) | Out-Null 			                               76.21 ms</a:t>
            </a:r>
          </a:p>
        </p:txBody>
      </p:sp>
    </p:spTree>
    <p:extLst>
      <p:ext uri="{BB962C8B-B14F-4D97-AF65-F5344CB8AC3E}">
        <p14:creationId xmlns:p14="http://schemas.microsoft.com/office/powerpoint/2010/main" val="56603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Bonus Tip: Adding to Array</a:t>
            </a:r>
          </a:p>
        </p:txBody>
      </p:sp>
      <p:sp>
        <p:nvSpPr>
          <p:cNvPr id="4" name="Rectangle 3"/>
          <p:cNvSpPr/>
          <p:nvPr/>
        </p:nvSpPr>
        <p:spPr>
          <a:xfrm>
            <a:off x="251520" y="1977802"/>
            <a:ext cx="8640960" cy="3539430"/>
          </a:xfrm>
          <a:prstGeom prst="rect">
            <a:avLst/>
          </a:prstGeom>
        </p:spPr>
        <p:txBody>
          <a:bodyPr wrap="square">
            <a:spAutoFit/>
          </a:bodyPr>
          <a:lstStyle/>
          <a:p>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sz="2000" dirty="0">
                <a:effectLst/>
                <a:latin typeface="Ubuntu" panose="020B0504030602030204" pitchFamily="34" charset="0"/>
              </a:rPr>
              <a:t> = @()</a:t>
            </a:r>
          </a:p>
          <a:p>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sz="2000" dirty="0">
                <a:effectLst/>
                <a:latin typeface="Ubuntu" panose="020B0504030602030204" pitchFamily="34" charset="0"/>
              </a:rPr>
              <a:t> </a:t>
            </a:r>
            <a:r>
              <a:rPr lang="en-US" dirty="0">
                <a:effectLst/>
                <a:latin typeface="Ubuntu" panose="020B0504030602030204" pitchFamily="34" charset="0"/>
              </a:rPr>
              <a:t>+=</a:t>
            </a:r>
            <a:r>
              <a:rPr lang="en-US" sz="2000" dirty="0">
                <a:effectLst/>
                <a:latin typeface="Ubuntu" panose="020B0504030602030204" pitchFamily="34" charset="0"/>
              </a:rPr>
              <a:t> [</a:t>
            </a:r>
            <a:r>
              <a:rPr lang="en-US" sz="2000" dirty="0" err="1">
                <a:effectLst/>
                <a:latin typeface="Ubuntu" panose="020B0504030602030204" pitchFamily="34" charset="0"/>
              </a:rPr>
              <a:t>guid</a:t>
            </a:r>
            <a:r>
              <a:rPr lang="en-US" sz="2000" dirty="0">
                <a:effectLst/>
                <a:latin typeface="Ubuntu" panose="020B0504030602030204" pitchFamily="34" charset="0"/>
              </a:rPr>
              <a:t>]::</a:t>
            </a:r>
            <a:r>
              <a:rPr lang="en-US" sz="2000" dirty="0" err="1">
                <a:effectLst/>
                <a:latin typeface="Ubuntu" panose="020B0504030602030204" pitchFamily="34" charset="0"/>
              </a:rPr>
              <a:t>NewGuid</a:t>
            </a:r>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sz="2000" dirty="0">
                <a:effectLst/>
                <a:latin typeface="Ubuntu" panose="020B0504030602030204" pitchFamily="34" charset="0"/>
              </a:rPr>
              <a:t> x 100,000			 43.9 sec</a:t>
            </a:r>
          </a:p>
          <a:p>
            <a:endParaRPr lang="en-US" sz="2000" dirty="0">
              <a:effectLst/>
              <a:latin typeface="Ubuntu" panose="020B0504030602030204" pitchFamily="34" charset="0"/>
            </a:endParaRPr>
          </a:p>
          <a:p>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sz="2000" dirty="0">
                <a:effectLst/>
                <a:latin typeface="Ubuntu" panose="020B0504030602030204" pitchFamily="34" charset="0"/>
              </a:rPr>
              <a:t> = New-Object </a:t>
            </a:r>
            <a:r>
              <a:rPr lang="en-US" sz="2000" dirty="0" err="1">
                <a:effectLst/>
                <a:latin typeface="Ubuntu" panose="020B0504030602030204" pitchFamily="34" charset="0"/>
              </a:rPr>
              <a:t>System.Collections.ArrayList</a:t>
            </a:r>
            <a:endParaRPr lang="en-US" sz="2000" dirty="0">
              <a:effectLst/>
              <a:latin typeface="Ubuntu" panose="020B0504030602030204" pitchFamily="34" charset="0"/>
            </a:endParaRPr>
          </a:p>
          <a:p>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dirty="0" err="1">
                <a:effectLst/>
                <a:latin typeface="Ubuntu" panose="020B0504030602030204" pitchFamily="34" charset="0"/>
              </a:rPr>
              <a:t>.Add</a:t>
            </a:r>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sz="2000" dirty="0">
                <a:effectLst/>
                <a:latin typeface="Ubuntu" panose="020B0504030602030204" pitchFamily="34" charset="0"/>
              </a:rPr>
              <a:t>]::</a:t>
            </a:r>
            <a:r>
              <a:rPr lang="en-US" sz="2000" dirty="0" err="1">
                <a:effectLst/>
                <a:latin typeface="Ubuntu" panose="020B0504030602030204" pitchFamily="34" charset="0"/>
              </a:rPr>
              <a:t>NewGuid</a:t>
            </a:r>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sz="2000" dirty="0">
                <a:effectLst/>
                <a:latin typeface="Ubuntu" panose="020B0504030602030204" pitchFamily="34" charset="0"/>
              </a:rPr>
              <a:t>) x 100,000		   	   1.7 sec</a:t>
            </a:r>
          </a:p>
          <a:p>
            <a:endParaRPr lang="en-US" sz="2000" dirty="0">
              <a:effectLst/>
              <a:latin typeface="Ubuntu" panose="020B0504030602030204" pitchFamily="34" charset="0"/>
            </a:endParaRPr>
          </a:p>
          <a:p>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sz="2000" dirty="0">
                <a:effectLst/>
                <a:latin typeface="Ubuntu" panose="020B0504030602030204" pitchFamily="34" charset="0"/>
              </a:rPr>
              <a:t> = New-Object </a:t>
            </a:r>
            <a:r>
              <a:rPr lang="en-US" sz="2000" dirty="0" err="1">
                <a:effectLst/>
                <a:latin typeface="Ubuntu" panose="020B0504030602030204" pitchFamily="34" charset="0"/>
              </a:rPr>
              <a:t>System.Collections.Generic.List</a:t>
            </a:r>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sz="2000" dirty="0">
                <a:effectLst/>
                <a:latin typeface="Ubuntu" panose="020B0504030602030204" pitchFamily="34" charset="0"/>
              </a:rPr>
              <a:t>]</a:t>
            </a:r>
          </a:p>
          <a:p>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dirty="0" err="1">
                <a:effectLst/>
                <a:latin typeface="Ubuntu" panose="020B0504030602030204" pitchFamily="34" charset="0"/>
              </a:rPr>
              <a:t>.Add</a:t>
            </a:r>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sz="2000" dirty="0">
                <a:effectLst/>
                <a:latin typeface="Ubuntu" panose="020B0504030602030204" pitchFamily="34" charset="0"/>
              </a:rPr>
              <a:t>]::</a:t>
            </a:r>
            <a:r>
              <a:rPr lang="en-US" sz="2000" dirty="0" err="1">
                <a:effectLst/>
                <a:latin typeface="Ubuntu" panose="020B0504030602030204" pitchFamily="34" charset="0"/>
              </a:rPr>
              <a:t>NewGuid</a:t>
            </a:r>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sz="2000" dirty="0">
                <a:effectLst/>
                <a:latin typeface="Ubuntu" panose="020B0504030602030204" pitchFamily="34" charset="0"/>
              </a:rPr>
              <a:t>) x 100,000		   	   1.8 sec</a:t>
            </a:r>
          </a:p>
          <a:p>
            <a:endParaRPr lang="en-US" sz="2000" dirty="0">
              <a:effectLst/>
              <a:latin typeface="Ubuntu" panose="020B0504030602030204" pitchFamily="34" charset="0"/>
            </a:endParaRPr>
          </a:p>
          <a:p>
            <a:r>
              <a:rPr lang="en-US" sz="2000" dirty="0">
                <a:effectLst/>
                <a:latin typeface="Ubuntu" panose="020B0504030602030204" pitchFamily="34" charset="0"/>
              </a:rPr>
              <a:t>Generic list lookups are nearly 8 times faster!</a:t>
            </a:r>
          </a:p>
        </p:txBody>
      </p:sp>
    </p:spTree>
    <p:extLst>
      <p:ext uri="{BB962C8B-B14F-4D97-AF65-F5344CB8AC3E}">
        <p14:creationId xmlns:p14="http://schemas.microsoft.com/office/powerpoint/2010/main" val="217989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Bonus Tip: Beware of the Pipeline</a:t>
            </a:r>
          </a:p>
        </p:txBody>
      </p:sp>
      <p:sp>
        <p:nvSpPr>
          <p:cNvPr id="4" name="Rectangle 3"/>
          <p:cNvSpPr/>
          <p:nvPr/>
        </p:nvSpPr>
        <p:spPr>
          <a:xfrm>
            <a:off x="1187624" y="2708920"/>
            <a:ext cx="7272808" cy="2246769"/>
          </a:xfrm>
          <a:prstGeom prst="rect">
            <a:avLst/>
          </a:prstGeom>
        </p:spPr>
        <p:txBody>
          <a:bodyPr wrap="square">
            <a:spAutoFit/>
          </a:bodyPr>
          <a:lstStyle/>
          <a:p>
            <a:r>
              <a:rPr lang="en-US" sz="2000" dirty="0">
                <a:effectLst/>
                <a:latin typeface="Ubuntu" panose="020B0504030602030204" pitchFamily="34" charset="0"/>
              </a:rPr>
              <a:t>$all | Out-File file.txt				   48 sec</a:t>
            </a:r>
          </a:p>
          <a:p>
            <a:endParaRPr lang="en-US" sz="2000" dirty="0">
              <a:effectLst/>
              <a:latin typeface="Ubuntu" panose="020B0504030602030204" pitchFamily="34" charset="0"/>
            </a:endParaRPr>
          </a:p>
          <a:p>
            <a:r>
              <a:rPr lang="en-US" sz="2000" dirty="0">
                <a:effectLst/>
                <a:latin typeface="Ubuntu" panose="020B0504030602030204" pitchFamily="34" charset="0"/>
              </a:rPr>
              <a:t>Out-File file.txt -</a:t>
            </a:r>
            <a:r>
              <a:rPr lang="en-US" sz="2000" dirty="0" err="1">
                <a:effectLst/>
                <a:latin typeface="Ubuntu" panose="020B0504030602030204" pitchFamily="34" charset="0"/>
              </a:rPr>
              <a:t>InputObject</a:t>
            </a:r>
            <a:r>
              <a:rPr lang="en-US" sz="2000" dirty="0">
                <a:effectLst/>
                <a:latin typeface="Ubuntu" panose="020B0504030602030204" pitchFamily="34" charset="0"/>
              </a:rPr>
              <a:t> $all		   25 sec</a:t>
            </a:r>
          </a:p>
          <a:p>
            <a:endParaRPr lang="en-US" sz="2000" dirty="0">
              <a:effectLst/>
              <a:latin typeface="Ubuntu" panose="020B0504030602030204" pitchFamily="34" charset="0"/>
            </a:endParaRPr>
          </a:p>
          <a:p>
            <a:endParaRPr lang="en-US" sz="2000" dirty="0">
              <a:effectLst/>
              <a:latin typeface="Ubuntu" panose="020B0504030602030204" pitchFamily="34" charset="0"/>
            </a:endParaRPr>
          </a:p>
          <a:p>
            <a:endParaRPr lang="en-US" sz="2000" dirty="0">
              <a:effectLst/>
              <a:latin typeface="Ubuntu" panose="020B0504030602030204" pitchFamily="34" charset="0"/>
            </a:endParaRPr>
          </a:p>
          <a:p>
            <a:r>
              <a:rPr lang="en-US" sz="1800" dirty="0">
                <a:effectLst/>
                <a:latin typeface="Ubuntu" panose="020B0504030602030204" pitchFamily="34" charset="0"/>
              </a:rPr>
              <a:t>* The pipeline is amazing and crazy useful, but “know when to use it”</a:t>
            </a:r>
          </a:p>
        </p:txBody>
      </p:sp>
      <p:sp>
        <p:nvSpPr>
          <p:cNvPr id="3" name="Rectangle 2"/>
          <p:cNvSpPr/>
          <p:nvPr/>
        </p:nvSpPr>
        <p:spPr>
          <a:xfrm>
            <a:off x="2375756" y="1732746"/>
            <a:ext cx="4392488" cy="400110"/>
          </a:xfrm>
          <a:prstGeom prst="rect">
            <a:avLst/>
          </a:prstGeom>
        </p:spPr>
        <p:txBody>
          <a:bodyPr wrap="square">
            <a:spAutoFit/>
          </a:bodyPr>
          <a:lstStyle/>
          <a:p>
            <a:r>
              <a:rPr lang="en-US" sz="2000" dirty="0">
                <a:effectLst/>
                <a:latin typeface="Ubuntu" panose="020B0604020202020204" charset="0"/>
              </a:rPr>
              <a:t>$all = @('some text' * 20) * 1000000</a:t>
            </a:r>
          </a:p>
        </p:txBody>
      </p:sp>
    </p:spTree>
    <p:extLst>
      <p:ext uri="{BB962C8B-B14F-4D97-AF65-F5344CB8AC3E}">
        <p14:creationId xmlns:p14="http://schemas.microsoft.com/office/powerpoint/2010/main" val="61645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Bonus Tips: Where</a:t>
            </a:r>
          </a:p>
        </p:txBody>
      </p:sp>
      <p:sp>
        <p:nvSpPr>
          <p:cNvPr id="4" name="Rectangle 3"/>
          <p:cNvSpPr/>
          <p:nvPr/>
        </p:nvSpPr>
        <p:spPr>
          <a:xfrm>
            <a:off x="251520" y="2420888"/>
            <a:ext cx="8640960" cy="2246769"/>
          </a:xfrm>
          <a:prstGeom prst="rect">
            <a:avLst/>
          </a:prstGeom>
        </p:spPr>
        <p:txBody>
          <a:bodyPr wrap="square">
            <a:spAutoFit/>
          </a:bodyPr>
          <a:lstStyle/>
          <a:p>
            <a:r>
              <a:rPr lang="en-US" sz="2000" dirty="0">
                <a:effectLst/>
                <a:latin typeface="Ubuntu" panose="020B0504030602030204" pitchFamily="34" charset="0"/>
              </a:rPr>
              <a:t>$files | Where {$_.Name -like "*SQL*"} 		               		13.8 sec </a:t>
            </a:r>
          </a:p>
          <a:p>
            <a:endParaRPr lang="en-US" sz="2000" dirty="0">
              <a:effectLst/>
              <a:latin typeface="Ubuntu" panose="020B0504030602030204" pitchFamily="34" charset="0"/>
            </a:endParaRPr>
          </a:p>
          <a:p>
            <a:r>
              <a:rPr lang="en-US" sz="2000" dirty="0">
                <a:effectLst/>
                <a:latin typeface="Ubuntu" panose="020B0504030602030204" pitchFamily="34" charset="0"/>
              </a:rPr>
              <a:t>$files | Where-Object  Name -like *SQL*				11.3 sec </a:t>
            </a:r>
          </a:p>
          <a:p>
            <a:endParaRPr lang="en-US" sz="2000" dirty="0">
              <a:effectLst/>
              <a:latin typeface="Ubuntu" panose="020B0504030602030204" pitchFamily="34" charset="0"/>
            </a:endParaRPr>
          </a:p>
          <a:p>
            <a:r>
              <a:rPr lang="en-US" sz="2000" dirty="0">
                <a:effectLst/>
                <a:latin typeface="Ubuntu" panose="020B0504030602030204" pitchFamily="34" charset="0"/>
              </a:rPr>
              <a:t>$</a:t>
            </a:r>
            <a:r>
              <a:rPr lang="en-US" sz="2000" dirty="0" err="1">
                <a:effectLst/>
                <a:latin typeface="Ubuntu" panose="020B0504030602030204" pitchFamily="34" charset="0"/>
              </a:rPr>
              <a:t>files.Where</a:t>
            </a:r>
            <a:r>
              <a:rPr lang="en-US" sz="2000" dirty="0">
                <a:effectLst/>
                <a:latin typeface="Ubuntu" panose="020B0504030602030204" pitchFamily="34" charset="0"/>
              </a:rPr>
              <a:t>({$_.Name -like "*SQL*"})		                	  0.7 sec</a:t>
            </a:r>
          </a:p>
          <a:p>
            <a:endParaRPr lang="en-US" sz="2000" dirty="0">
              <a:effectLst/>
              <a:latin typeface="Ubuntu" panose="020B0504030602030204" pitchFamily="34" charset="0"/>
            </a:endParaRPr>
          </a:p>
          <a:p>
            <a:r>
              <a:rPr lang="en-US" sz="2000" dirty="0">
                <a:effectLst/>
                <a:latin typeface="Ubuntu" panose="020B0504030602030204" pitchFamily="34" charset="0"/>
              </a:rPr>
              <a:t>$</a:t>
            </a:r>
            <a:r>
              <a:rPr lang="en-US" sz="2000" dirty="0" err="1">
                <a:effectLst/>
                <a:latin typeface="Ubuntu" panose="020B0504030602030204" pitchFamily="34" charset="0"/>
              </a:rPr>
              <a:t>files.Where</a:t>
            </a:r>
            <a:r>
              <a:rPr lang="en-US" sz="2000" dirty="0">
                <a:effectLst/>
                <a:latin typeface="Ubuntu" panose="020B0504030602030204" pitchFamily="34" charset="0"/>
              </a:rPr>
              <a:t>{$_.Name -like "*SQL*"}		                	  0.7 sec</a:t>
            </a:r>
          </a:p>
        </p:txBody>
      </p:sp>
    </p:spTree>
    <p:extLst>
      <p:ext uri="{BB962C8B-B14F-4D97-AF65-F5344CB8AC3E}">
        <p14:creationId xmlns:p14="http://schemas.microsoft.com/office/powerpoint/2010/main" val="4219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sz="2400" dirty="0"/>
              <a:t>This presentation comes with its own module</a:t>
            </a:r>
            <a:r>
              <a:rPr lang="en-US" dirty="0">
                <a:effectLst/>
                <a:latin typeface="FontAwesome" pitchFamily="2" charset="0"/>
              </a:rPr>
              <a:t> 	</a:t>
            </a:r>
            <a:r>
              <a:rPr lang="en-US" sz="3200" dirty="0">
                <a:effectLst/>
                <a:latin typeface="FontAwesome" pitchFamily="2" charset="0"/>
              </a:rPr>
              <a:t></a:t>
            </a:r>
            <a:endParaRPr lang="de-DE" sz="3200" dirty="0"/>
          </a:p>
        </p:txBody>
      </p:sp>
      <p:sp>
        <p:nvSpPr>
          <p:cNvPr id="4" name="Rectangle 3"/>
          <p:cNvSpPr/>
          <p:nvPr/>
        </p:nvSpPr>
        <p:spPr>
          <a:xfrm>
            <a:off x="2889712" y="1772816"/>
            <a:ext cx="3416320" cy="523220"/>
          </a:xfrm>
          <a:prstGeom prst="rect">
            <a:avLst/>
          </a:prstGeom>
        </p:spPr>
        <p:txBody>
          <a:bodyPr wrap="none">
            <a:spAutoFit/>
          </a:bodyPr>
          <a:lstStyle/>
          <a:p>
            <a:r>
              <a:rPr lang="en-US" dirty="0">
                <a:latin typeface="Ubuntu Mono" panose="020B0509030602030204" pitchFamily="49" charset="0"/>
              </a:rPr>
              <a:t>SqlImportSpeedTest</a:t>
            </a:r>
          </a:p>
        </p:txBody>
      </p:sp>
      <p:sp>
        <p:nvSpPr>
          <p:cNvPr id="5" name="Shape 398"/>
          <p:cNvSpPr/>
          <p:nvPr/>
        </p:nvSpPr>
        <p:spPr>
          <a:xfrm>
            <a:off x="428625" y="2780928"/>
            <a:ext cx="8535862" cy="3996479"/>
          </a:xfrm>
          <a:prstGeom prst="rect">
            <a:avLst/>
          </a:prstGeom>
          <a:ln w="12700">
            <a:miter lim="400000"/>
          </a:ln>
          <a:extLst>
            <a:ext uri="{C572A759-6A51-4108-AA02-DFA0A04FC94B}">
              <ma14:wrappingTextBoxFlag xmlns="" xmlns:ma14="http://schemas.microsoft.com/office/mac/drawingml/2011/main" val="1"/>
            </a:ext>
          </a:extLst>
        </p:spPr>
        <p:txBody>
          <a:bodyPr wrap="square" lIns="146304" tIns="146304" rIns="146304" bIns="146304">
            <a:spAutoFit/>
          </a:bodyPr>
          <a:lstStyle/>
          <a:p>
            <a:pPr marL="342900" indent="-342900">
              <a:lnSpc>
                <a:spcPct val="90000"/>
              </a:lnSpc>
              <a:spcBef>
                <a:spcPts val="600"/>
              </a:spcBef>
              <a:buSzPct val="100000"/>
              <a:buFont typeface="Arial"/>
              <a:buChar char="•"/>
              <a:defRPr sz="2400"/>
            </a:pPr>
            <a:r>
              <a:rPr sz="1600" dirty="0">
                <a:latin typeface="Ubuntu Mono" panose="020B0509030602030204" pitchFamily="49" charset="0"/>
              </a:rPr>
              <a:t>Auto downloads CSV datasets</a:t>
            </a:r>
          </a:p>
          <a:p>
            <a:pPr marL="342900" indent="-342900">
              <a:lnSpc>
                <a:spcPct val="90000"/>
              </a:lnSpc>
              <a:spcBef>
                <a:spcPts val="600"/>
              </a:spcBef>
              <a:buSzPct val="100000"/>
              <a:buFont typeface="Arial"/>
              <a:buChar char="•"/>
              <a:defRPr sz="2400"/>
            </a:pPr>
            <a:r>
              <a:rPr sz="1600" dirty="0">
                <a:latin typeface="Ubuntu Mono" panose="020B0509030602030204" pitchFamily="49" charset="0"/>
              </a:rPr>
              <a:t>Auto creates databases</a:t>
            </a:r>
          </a:p>
          <a:p>
            <a:pPr marL="342900" indent="-342900">
              <a:lnSpc>
                <a:spcPct val="90000"/>
              </a:lnSpc>
              <a:spcBef>
                <a:spcPts val="600"/>
              </a:spcBef>
              <a:buSzPct val="100000"/>
              <a:buFont typeface="Arial"/>
              <a:buChar char="•"/>
              <a:defRPr sz="2400"/>
            </a:pPr>
            <a:r>
              <a:rPr sz="1600" dirty="0">
                <a:latin typeface="Ubuntu Mono" panose="020B0509030602030204" pitchFamily="49" charset="0"/>
              </a:rPr>
              <a:t>Well-documented</a:t>
            </a:r>
          </a:p>
          <a:p>
            <a:pPr marL="342900" indent="-342900">
              <a:lnSpc>
                <a:spcPct val="90000"/>
              </a:lnSpc>
              <a:spcBef>
                <a:spcPts val="600"/>
              </a:spcBef>
              <a:buSzPct val="100000"/>
              <a:buFont typeface="Arial"/>
              <a:buChar char="•"/>
              <a:defRPr sz="2400"/>
            </a:pPr>
            <a:r>
              <a:rPr sz="1600" dirty="0">
                <a:latin typeface="Ubuntu Mono" panose="020B0509030602030204" pitchFamily="49" charset="0"/>
              </a:rPr>
              <a:t>Lots of Parameters</a:t>
            </a:r>
          </a:p>
          <a:p>
            <a:pPr marL="342900" indent="-342900">
              <a:lnSpc>
                <a:spcPct val="90000"/>
              </a:lnSpc>
              <a:spcBef>
                <a:spcPts val="600"/>
              </a:spcBef>
              <a:buSzPct val="100000"/>
              <a:buFont typeface="Arial"/>
              <a:buChar char="•"/>
              <a:defRPr sz="2400"/>
            </a:pPr>
            <a:r>
              <a:rPr sz="1600" dirty="0">
                <a:latin typeface="Ubuntu Mono" panose="020B0509030602030204" pitchFamily="49" charset="0"/>
              </a:rPr>
              <a:t>Nice example of </a:t>
            </a:r>
            <a:r>
              <a:rPr sz="1600" dirty="0" err="1">
                <a:latin typeface="Ubuntu Mono" panose="020B0509030602030204" pitchFamily="49" charset="0"/>
              </a:rPr>
              <a:t>runspaces</a:t>
            </a:r>
            <a:endParaRPr sz="1600" dirty="0">
              <a:latin typeface="Ubuntu Mono" panose="020B0509030602030204" pitchFamily="49" charset="0"/>
            </a:endParaRPr>
          </a:p>
          <a:p>
            <a:pPr>
              <a:lnSpc>
                <a:spcPct val="90000"/>
              </a:lnSpc>
              <a:spcBef>
                <a:spcPts val="600"/>
              </a:spcBef>
              <a:defRPr sz="2400"/>
            </a:pPr>
            <a:endParaRPr sz="1200" dirty="0">
              <a:latin typeface="Ubuntu Mono" panose="020B0509030602030204" pitchFamily="49" charset="0"/>
            </a:endParaRPr>
          </a:p>
          <a:p>
            <a:pPr>
              <a:lnSpc>
                <a:spcPct val="90000"/>
              </a:lnSpc>
              <a:spcBef>
                <a:spcPts val="600"/>
              </a:spcBef>
              <a:defRPr sz="1600"/>
            </a:pPr>
            <a:endParaRPr sz="1200" dirty="0">
              <a:latin typeface="Ubuntu Mono" panose="020B0509030602030204" pitchFamily="49" charset="0"/>
            </a:endParaRPr>
          </a:p>
          <a:p>
            <a:pPr>
              <a:lnSpc>
                <a:spcPct val="90000"/>
              </a:lnSpc>
              <a:spcBef>
                <a:spcPts val="600"/>
              </a:spcBef>
              <a:defRPr sz="1600"/>
            </a:pPr>
            <a:r>
              <a:rPr sz="1300" dirty="0">
                <a:latin typeface="Ubuntu Mono" panose="020B0509030602030204" pitchFamily="49" charset="0"/>
              </a:rPr>
              <a:t>Test-</a:t>
            </a:r>
            <a:r>
              <a:rPr sz="1300" dirty="0" err="1">
                <a:latin typeface="Ubuntu Mono" panose="020B0509030602030204" pitchFamily="49" charset="0"/>
              </a:rPr>
              <a:t>SqlImportSpeed</a:t>
            </a:r>
            <a:r>
              <a:rPr sz="1300" dirty="0">
                <a:latin typeface="Ubuntu Mono" panose="020B0509030602030204" pitchFamily="49" charset="0"/>
              </a:rPr>
              <a:t> sqlserver2014a</a:t>
            </a:r>
          </a:p>
          <a:p>
            <a:pPr>
              <a:lnSpc>
                <a:spcPct val="90000"/>
              </a:lnSpc>
              <a:spcBef>
                <a:spcPts val="600"/>
              </a:spcBef>
              <a:defRPr sz="1600"/>
            </a:pPr>
            <a:r>
              <a:rPr sz="1300" dirty="0">
                <a:latin typeface="Ubuntu Mono" panose="020B0509030602030204" pitchFamily="49" charset="0"/>
              </a:rPr>
              <a:t>Test-</a:t>
            </a:r>
            <a:r>
              <a:rPr sz="1300" dirty="0" err="1">
                <a:latin typeface="Ubuntu Mono" panose="020B0509030602030204" pitchFamily="49" charset="0"/>
              </a:rPr>
              <a:t>SqlImportSpeed</a:t>
            </a:r>
            <a:r>
              <a:rPr sz="1300" dirty="0">
                <a:latin typeface="Ubuntu Mono" panose="020B0509030602030204" pitchFamily="49" charset="0"/>
              </a:rPr>
              <a:t> –</a:t>
            </a:r>
            <a:r>
              <a:rPr sz="1300" dirty="0" err="1">
                <a:latin typeface="Ubuntu Mono" panose="020B0509030602030204" pitchFamily="49" charset="0"/>
              </a:rPr>
              <a:t>SqlServer</a:t>
            </a:r>
            <a:r>
              <a:rPr sz="1300" dirty="0">
                <a:latin typeface="Ubuntu Mono" panose="020B0509030602030204" pitchFamily="49" charset="0"/>
              </a:rPr>
              <a:t> sqlserver2014a –</a:t>
            </a:r>
            <a:r>
              <a:rPr sz="1300" dirty="0" err="1">
                <a:latin typeface="Ubuntu Mono" panose="020B0509030602030204" pitchFamily="49" charset="0"/>
              </a:rPr>
              <a:t>BatchSize</a:t>
            </a:r>
            <a:r>
              <a:rPr sz="1300" dirty="0">
                <a:latin typeface="Ubuntu Mono" panose="020B0509030602030204" pitchFamily="49" charset="0"/>
              </a:rPr>
              <a:t> 10000 –</a:t>
            </a:r>
            <a:r>
              <a:rPr sz="1300" dirty="0" err="1">
                <a:latin typeface="Ubuntu Mono" panose="020B0509030602030204" pitchFamily="49" charset="0"/>
              </a:rPr>
              <a:t>MaxRunspaces</a:t>
            </a:r>
            <a:r>
              <a:rPr sz="1300" dirty="0">
                <a:latin typeface="Ubuntu Mono" panose="020B0509030602030204" pitchFamily="49" charset="0"/>
              </a:rPr>
              <a:t> 15 –Dataset </a:t>
            </a:r>
            <a:r>
              <a:rPr sz="1300" dirty="0" err="1">
                <a:latin typeface="Ubuntu Mono" panose="020B0509030602030204" pitchFamily="49" charset="0"/>
              </a:rPr>
              <a:t>VeryLarge</a:t>
            </a:r>
            <a:endParaRPr lang="en-US" sz="1300" dirty="0">
              <a:latin typeface="Ubuntu Mono" panose="020B0509030602030204" pitchFamily="49" charset="0"/>
            </a:endParaRPr>
          </a:p>
          <a:p>
            <a:pPr>
              <a:lnSpc>
                <a:spcPct val="90000"/>
              </a:lnSpc>
              <a:spcBef>
                <a:spcPts val="600"/>
              </a:spcBef>
              <a:defRPr sz="1600"/>
            </a:pPr>
            <a:endParaRPr lang="en-US" sz="1300" dirty="0">
              <a:latin typeface="Ubuntu Mono" panose="020B0509030602030204" pitchFamily="49" charset="0"/>
            </a:endParaRPr>
          </a:p>
          <a:p>
            <a:pPr>
              <a:lnSpc>
                <a:spcPct val="90000"/>
              </a:lnSpc>
              <a:spcBef>
                <a:spcPts val="600"/>
              </a:spcBef>
              <a:defRPr sz="1600"/>
            </a:pPr>
            <a:endParaRPr lang="en-US" sz="1300" dirty="0">
              <a:latin typeface="Ubuntu Mono" panose="020B0509030602030204" pitchFamily="49" charset="0"/>
            </a:endParaRPr>
          </a:p>
          <a:p>
            <a:pPr>
              <a:lnSpc>
                <a:spcPct val="90000"/>
              </a:lnSpc>
              <a:spcBef>
                <a:spcPts val="600"/>
              </a:spcBef>
              <a:defRPr sz="1600"/>
            </a:pPr>
            <a:endParaRPr lang="en-US" sz="1300" dirty="0">
              <a:latin typeface="Ubuntu Mono" panose="020B0509030602030204" pitchFamily="49" charset="0"/>
            </a:endParaRPr>
          </a:p>
          <a:p>
            <a:pPr>
              <a:lnSpc>
                <a:spcPct val="90000"/>
              </a:lnSpc>
              <a:spcBef>
                <a:spcPts val="600"/>
              </a:spcBef>
              <a:defRPr sz="1600"/>
            </a:pPr>
            <a:endParaRPr lang="en-US" sz="1300" dirty="0">
              <a:latin typeface="Ubuntu Mono" panose="020B0509030602030204" pitchFamily="49" charset="0"/>
            </a:endParaRPr>
          </a:p>
          <a:p>
            <a:pPr>
              <a:lnSpc>
                <a:spcPct val="90000"/>
              </a:lnSpc>
              <a:spcBef>
                <a:spcPts val="600"/>
              </a:spcBef>
              <a:defRPr sz="1600"/>
            </a:pPr>
            <a:r>
              <a:rPr lang="en-US" sz="1300" dirty="0">
                <a:effectLst/>
                <a:latin typeface="Ubuntu Mono" panose="020B0509030602030204" pitchFamily="49" charset="0"/>
              </a:rPr>
              <a:t>Download: </a:t>
            </a:r>
            <a:r>
              <a:rPr lang="en-US" sz="1300" dirty="0">
                <a:effectLst/>
                <a:latin typeface="Ubuntu Mono" panose="020B0509030602030204" pitchFamily="49" charset="0"/>
                <a:hlinkClick r:id="rId3"/>
              </a:rPr>
              <a:t>git.io/vwgK2</a:t>
            </a:r>
            <a:endParaRPr sz="1300" dirty="0">
              <a:effectLst/>
              <a:latin typeface="Ubuntu Mono" panose="020B0509030602030204" pitchFamily="49" charset="0"/>
            </a:endParaRPr>
          </a:p>
        </p:txBody>
      </p:sp>
      <p:sp>
        <p:nvSpPr>
          <p:cNvPr id="3" name="Rectangle 2"/>
          <p:cNvSpPr/>
          <p:nvPr/>
        </p:nvSpPr>
        <p:spPr>
          <a:xfrm>
            <a:off x="5580112" y="3125579"/>
            <a:ext cx="3120068" cy="954107"/>
          </a:xfrm>
          <a:prstGeom prst="rect">
            <a:avLst/>
          </a:prstGeom>
        </p:spPr>
        <p:txBody>
          <a:bodyPr wrap="square">
            <a:spAutoFit/>
          </a:bodyPr>
          <a:lstStyle/>
          <a:p>
            <a:r>
              <a:rPr lang="en-US" sz="1400" dirty="0">
                <a:solidFill>
                  <a:schemeClr val="bg1">
                    <a:lumMod val="95000"/>
                  </a:schemeClr>
                </a:solidFill>
                <a:effectLst/>
                <a:latin typeface="FontAwesome" pitchFamily="2" charset="0"/>
              </a:rPr>
              <a:t>  </a:t>
            </a:r>
            <a:r>
              <a:rPr lang="en-US" sz="1400" dirty="0">
                <a:solidFill>
                  <a:schemeClr val="bg1">
                    <a:lumMod val="95000"/>
                  </a:schemeClr>
                </a:solidFill>
                <a:effectLst/>
                <a:latin typeface="Ubuntu" panose="020B0504030602030204" pitchFamily="34" charset="0"/>
              </a:rPr>
              <a:t>VeryLarge.csv         3.6 GB</a:t>
            </a:r>
          </a:p>
          <a:p>
            <a:r>
              <a:rPr lang="en-US" sz="1400" dirty="0">
                <a:solidFill>
                  <a:schemeClr val="bg1">
                    <a:lumMod val="95000"/>
                  </a:schemeClr>
                </a:solidFill>
                <a:effectLst/>
                <a:latin typeface="FontAwesome" pitchFamily="2" charset="0"/>
              </a:rPr>
              <a:t>  </a:t>
            </a:r>
            <a:r>
              <a:rPr lang="en-US" sz="1400" dirty="0">
                <a:solidFill>
                  <a:schemeClr val="bg1">
                    <a:lumMod val="95000"/>
                  </a:schemeClr>
                </a:solidFill>
                <a:effectLst/>
                <a:latin typeface="Ubuntu" panose="020B0504030602030204" pitchFamily="34" charset="0"/>
              </a:rPr>
              <a:t>Customers.csv       143 MB</a:t>
            </a:r>
          </a:p>
          <a:p>
            <a:r>
              <a:rPr lang="en-US" sz="1400" dirty="0">
                <a:solidFill>
                  <a:schemeClr val="bg1">
                    <a:lumMod val="95000"/>
                  </a:schemeClr>
                </a:solidFill>
                <a:effectLst/>
                <a:latin typeface="FontAwesome" pitchFamily="2" charset="0"/>
              </a:rPr>
              <a:t>  </a:t>
            </a:r>
            <a:r>
              <a:rPr lang="en-US" sz="1400" dirty="0">
                <a:solidFill>
                  <a:schemeClr val="bg1">
                    <a:lumMod val="95000"/>
                  </a:schemeClr>
                </a:solidFill>
                <a:effectLst/>
                <a:latin typeface="Ubuntu" panose="020B0504030602030204" pitchFamily="34" charset="0"/>
              </a:rPr>
              <a:t>Geonames.csv       122 MB</a:t>
            </a:r>
          </a:p>
          <a:p>
            <a:r>
              <a:rPr lang="en-US" sz="1400" dirty="0">
                <a:solidFill>
                  <a:schemeClr val="bg1">
                    <a:lumMod val="95000"/>
                  </a:schemeClr>
                </a:solidFill>
                <a:effectLst/>
                <a:latin typeface="FontAwesome" pitchFamily="2" charset="0"/>
              </a:rPr>
              <a:t>  </a:t>
            </a:r>
            <a:r>
              <a:rPr lang="en-US" sz="1400" dirty="0">
                <a:solidFill>
                  <a:schemeClr val="bg1">
                    <a:lumMod val="95000"/>
                  </a:schemeClr>
                </a:solidFill>
                <a:effectLst/>
                <a:latin typeface="Ubuntu" panose="020B0504030602030204" pitchFamily="34" charset="0"/>
              </a:rPr>
              <a:t>SuperSmall.csv        13 MB</a:t>
            </a:r>
            <a:endParaRPr lang="en-US" sz="1400" dirty="0">
              <a:solidFill>
                <a:schemeClr val="bg1">
                  <a:lumMod val="95000"/>
                </a:schemeClr>
              </a:solidFill>
              <a:latin typeface="Ubuntu" panose="020B0504030602030204" pitchFamily="34" charset="0"/>
            </a:endParaRPr>
          </a:p>
        </p:txBody>
      </p:sp>
    </p:spTree>
    <p:extLst>
      <p:ext uri="{BB962C8B-B14F-4D97-AF65-F5344CB8AC3E}">
        <p14:creationId xmlns:p14="http://schemas.microsoft.com/office/powerpoint/2010/main" val="327226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Where it all began</a:t>
            </a:r>
          </a:p>
        </p:txBody>
      </p:sp>
      <p:sp>
        <p:nvSpPr>
          <p:cNvPr id="53" name="Shape 133"/>
          <p:cNvSpPr/>
          <p:nvPr/>
        </p:nvSpPr>
        <p:spPr>
          <a:xfrm>
            <a:off x="71500" y="3356992"/>
            <a:ext cx="9001000" cy="38472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2800"/>
            </a:lvl1pPr>
          </a:lstStyle>
          <a:p>
            <a:pPr algn="ctr"/>
            <a:r>
              <a:rPr sz="1900" dirty="0">
                <a:effectLst/>
                <a:latin typeface="Ubuntu Mono" panose="020B0509030602030204" pitchFamily="49" charset="0"/>
              </a:rPr>
              <a:t>Import-Csv –Path $</a:t>
            </a:r>
            <a:r>
              <a:rPr sz="1900" dirty="0" err="1">
                <a:effectLst/>
                <a:latin typeface="Ubuntu Mono" panose="020B0509030602030204" pitchFamily="49" charset="0"/>
              </a:rPr>
              <a:t>csvfile</a:t>
            </a:r>
            <a:r>
              <a:rPr sz="1900" dirty="0">
                <a:effectLst/>
                <a:latin typeface="Ubuntu Mono" panose="020B0509030602030204" pitchFamily="49" charset="0"/>
              </a:rPr>
              <a:t> | Export-</a:t>
            </a:r>
            <a:r>
              <a:rPr sz="1900" dirty="0" err="1">
                <a:effectLst/>
                <a:latin typeface="Ubuntu Mono" panose="020B0509030602030204" pitchFamily="49" charset="0"/>
              </a:rPr>
              <a:t>SqlServer</a:t>
            </a:r>
            <a:r>
              <a:rPr sz="1900" dirty="0">
                <a:effectLst/>
                <a:latin typeface="Ubuntu Mono" panose="020B0509030602030204" pitchFamily="49" charset="0"/>
              </a:rPr>
              <a:t> –Database $</a:t>
            </a:r>
            <a:r>
              <a:rPr sz="1900" dirty="0" err="1">
                <a:effectLst/>
                <a:latin typeface="Ubuntu Mono" panose="020B0509030602030204" pitchFamily="49" charset="0"/>
              </a:rPr>
              <a:t>db</a:t>
            </a:r>
            <a:r>
              <a:rPr sz="1900" dirty="0">
                <a:effectLst/>
                <a:latin typeface="Ubuntu Mono" panose="020B0509030602030204" pitchFamily="49" charset="0"/>
              </a:rPr>
              <a:t> –Table $table</a:t>
            </a:r>
          </a:p>
        </p:txBody>
      </p:sp>
      <p:pic>
        <p:nvPicPr>
          <p:cNvPr id="21" name="image20.png" descr="http://newmedia.lfred.ca/files/X.png"/>
          <p:cNvPicPr>
            <a:picLocks noChangeAspect="1"/>
          </p:cNvPicPr>
          <p:nvPr/>
        </p:nvPicPr>
        <p:blipFill>
          <a:blip r:embed="rId3">
            <a:extLst/>
          </a:blip>
          <a:stretch>
            <a:fillRect/>
          </a:stretch>
        </p:blipFill>
        <p:spPr>
          <a:xfrm>
            <a:off x="709645" y="57713"/>
            <a:ext cx="8052535" cy="8052536"/>
          </a:xfrm>
          <a:prstGeom prst="rect">
            <a:avLst/>
          </a:prstGeom>
          <a:ln w="12700">
            <a:miter lim="400000"/>
          </a:ln>
        </p:spPr>
      </p:pic>
    </p:spTree>
    <p:extLst>
      <p:ext uri="{BB962C8B-B14F-4D97-AF65-F5344CB8AC3E}">
        <p14:creationId xmlns:p14="http://schemas.microsoft.com/office/powerpoint/2010/main" val="229386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sz="2400" dirty="0"/>
              <a:t>Or just the presentation code</a:t>
            </a:r>
            <a:endParaRPr lang="de-DE" sz="2400" dirty="0"/>
          </a:p>
        </p:txBody>
      </p:sp>
      <p:sp>
        <p:nvSpPr>
          <p:cNvPr id="4" name="Rectangle 3"/>
          <p:cNvSpPr/>
          <p:nvPr/>
        </p:nvSpPr>
        <p:spPr>
          <a:xfrm>
            <a:off x="1098827" y="1976806"/>
            <a:ext cx="6109365" cy="2246769"/>
          </a:xfrm>
          <a:prstGeom prst="rect">
            <a:avLst/>
          </a:prstGeom>
        </p:spPr>
        <p:txBody>
          <a:bodyPr wrap="none">
            <a:spAutoFit/>
          </a:bodyPr>
          <a:lstStyle/>
          <a:p>
            <a:pPr algn="ctr"/>
            <a:r>
              <a:rPr lang="en-US" dirty="0">
                <a:latin typeface="Ubuntu Mono" panose="020B0509030602030204" pitchFamily="49" charset="0"/>
                <a:hlinkClick r:id="rId3"/>
              </a:rPr>
              <a:t>PowerShell, SQL and CSVs</a:t>
            </a:r>
            <a:endParaRPr lang="en-US" dirty="0">
              <a:latin typeface="Ubuntu Mono" panose="020B0509030602030204" pitchFamily="49" charset="0"/>
            </a:endParaRPr>
          </a:p>
          <a:p>
            <a:pPr algn="ctr"/>
            <a:endParaRPr lang="en-US" dirty="0">
              <a:latin typeface="Ubuntu Mono" panose="020B0509030602030204" pitchFamily="49" charset="0"/>
            </a:endParaRPr>
          </a:p>
          <a:p>
            <a:pPr algn="ctr"/>
            <a:r>
              <a:rPr lang="en-US" dirty="0">
                <a:latin typeface="Ubuntu Mono" panose="020B0509030602030204" pitchFamily="49" charset="0"/>
              </a:rPr>
              <a:t>Or</a:t>
            </a:r>
          </a:p>
          <a:p>
            <a:pPr algn="ctr"/>
            <a:r>
              <a:rPr lang="en-US" dirty="0">
                <a:latin typeface="Ubuntu Mono" panose="020B0509030602030204" pitchFamily="49" charset="0"/>
                <a:hlinkClick r:id="rId4"/>
              </a:rPr>
              <a:t>Just the PowerShell and SQL files</a:t>
            </a:r>
            <a:endParaRPr lang="en-US" dirty="0">
              <a:latin typeface="Ubuntu Mono" panose="020B0509030602030204" pitchFamily="49" charset="0"/>
            </a:endParaRPr>
          </a:p>
          <a:p>
            <a:pPr algn="ctr"/>
            <a:endParaRPr lang="en-US" dirty="0">
              <a:latin typeface="Ubuntu Mono" panose="020B0509030602030204" pitchFamily="49" charset="0"/>
            </a:endParaRPr>
          </a:p>
        </p:txBody>
      </p:sp>
    </p:spTree>
    <p:extLst>
      <p:ext uri="{BB962C8B-B14F-4D97-AF65-F5344CB8AC3E}">
        <p14:creationId xmlns:p14="http://schemas.microsoft.com/office/powerpoint/2010/main" val="267637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What‘s Next? </a:t>
            </a:r>
          </a:p>
        </p:txBody>
      </p:sp>
      <p:sp>
        <p:nvSpPr>
          <p:cNvPr id="4" name="Rectangle 3"/>
          <p:cNvSpPr/>
          <p:nvPr/>
        </p:nvSpPr>
        <p:spPr>
          <a:xfrm>
            <a:off x="1043608" y="1556792"/>
            <a:ext cx="7056784" cy="4524315"/>
          </a:xfrm>
          <a:prstGeom prst="rect">
            <a:avLst/>
          </a:prstGeom>
        </p:spPr>
        <p:txBody>
          <a:bodyPr wrap="square">
            <a:spAutoFit/>
          </a:bodyPr>
          <a:lstStyle/>
          <a:p>
            <a:pPr marL="285750" indent="-285750">
              <a:lnSpc>
                <a:spcPct val="150000"/>
              </a:lnSpc>
              <a:buSzPct val="100000"/>
              <a:buFont typeface="Arial"/>
              <a:buChar char="•"/>
              <a:defRPr sz="2300"/>
            </a:pPr>
            <a:r>
              <a:rPr lang="en-US" sz="1600" dirty="0">
                <a:latin typeface="Ubuntu" panose="020B0504030602030204" pitchFamily="34" charset="0"/>
              </a:rPr>
              <a:t>Memory optimization / garbage collection</a:t>
            </a:r>
          </a:p>
          <a:p>
            <a:pPr marL="285750" indent="-285750">
              <a:lnSpc>
                <a:spcPct val="150000"/>
              </a:lnSpc>
              <a:buSzPct val="100000"/>
              <a:buFont typeface="Arial"/>
              <a:buChar char="•"/>
              <a:defRPr sz="2300"/>
            </a:pPr>
            <a:r>
              <a:rPr lang="en-US" sz="1600" dirty="0">
                <a:latin typeface="Ubuntu" panose="020B0504030602030204" pitchFamily="34" charset="0"/>
              </a:rPr>
              <a:t>PowerShell Classes with Using </a:t>
            </a:r>
          </a:p>
          <a:p>
            <a:pPr marL="285750" indent="-285750">
              <a:lnSpc>
                <a:spcPct val="150000"/>
              </a:lnSpc>
              <a:buSzPct val="100000"/>
              <a:buFont typeface="Arial"/>
              <a:buChar char="•"/>
              <a:defRPr sz="2300"/>
            </a:pPr>
            <a:r>
              <a:rPr lang="en-US" sz="1600" dirty="0">
                <a:latin typeface="Ubuntu" panose="020B0504030602030204" pitchFamily="34" charset="0"/>
              </a:rPr>
              <a:t>Streaming instead of </a:t>
            </a:r>
            <a:r>
              <a:rPr lang="en-US" sz="1600" dirty="0" err="1">
                <a:latin typeface="Ubuntu" panose="020B0504030602030204" pitchFamily="34" charset="0"/>
              </a:rPr>
              <a:t>DataTables</a:t>
            </a:r>
            <a:endParaRPr lang="en-US" sz="1600" dirty="0">
              <a:latin typeface="Ubuntu" panose="020B0504030602030204" pitchFamily="34" charset="0"/>
            </a:endParaRPr>
          </a:p>
          <a:p>
            <a:pPr marL="752121" lvl="1" indent="-285750">
              <a:lnSpc>
                <a:spcPct val="150000"/>
              </a:lnSpc>
              <a:buSzPct val="100000"/>
              <a:buFont typeface="Arial"/>
              <a:buChar char="•"/>
              <a:defRPr sz="2300"/>
            </a:pPr>
            <a:r>
              <a:rPr lang="en-US" sz="1600" dirty="0">
                <a:latin typeface="Ubuntu" panose="020B0504030602030204" pitchFamily="34" charset="0"/>
              </a:rPr>
              <a:t>LINQ? </a:t>
            </a:r>
          </a:p>
          <a:p>
            <a:pPr marL="752121" lvl="1" indent="-285750">
              <a:lnSpc>
                <a:spcPct val="150000"/>
              </a:lnSpc>
              <a:buSzPct val="100000"/>
              <a:buFont typeface="Arial"/>
              <a:buChar char="•"/>
              <a:defRPr sz="2300"/>
            </a:pPr>
            <a:r>
              <a:rPr lang="en-US" sz="1600" dirty="0">
                <a:latin typeface="Ubuntu" panose="020B0504030602030204" pitchFamily="34" charset="0"/>
              </a:rPr>
              <a:t>Add-Type with custom </a:t>
            </a:r>
            <a:r>
              <a:rPr lang="en-US" sz="1600" dirty="0" err="1">
                <a:latin typeface="Ubuntu" panose="020B0504030602030204" pitchFamily="34" charset="0"/>
              </a:rPr>
              <a:t>iDataReader</a:t>
            </a:r>
            <a:r>
              <a:rPr lang="en-US" sz="1600" dirty="0">
                <a:latin typeface="Ubuntu" panose="020B0504030602030204" pitchFamily="34" charset="0"/>
              </a:rPr>
              <a:t>?</a:t>
            </a:r>
          </a:p>
          <a:p>
            <a:pPr marL="285750" indent="-285750">
              <a:lnSpc>
                <a:spcPct val="150000"/>
              </a:lnSpc>
              <a:buSzPct val="100000"/>
              <a:buFont typeface="Arial"/>
              <a:buChar char="•"/>
              <a:defRPr sz="2300"/>
            </a:pPr>
            <a:r>
              <a:rPr lang="en-US" sz="1600" dirty="0">
                <a:latin typeface="Ubuntu" panose="020B0504030602030204" pitchFamily="34" charset="0"/>
              </a:rPr>
              <a:t>More SQL Server Optimizations</a:t>
            </a:r>
          </a:p>
          <a:p>
            <a:pPr marL="285750" indent="-285750">
              <a:lnSpc>
                <a:spcPct val="150000"/>
              </a:lnSpc>
              <a:buSzPct val="100000"/>
              <a:buFont typeface="Arial"/>
              <a:buChar char="•"/>
              <a:defRPr sz="2300"/>
            </a:pPr>
            <a:r>
              <a:rPr lang="en-US" sz="1600" dirty="0">
                <a:latin typeface="Ubuntu" panose="020B0504030602030204" pitchFamily="34" charset="0"/>
              </a:rPr>
              <a:t>NIC teaming</a:t>
            </a:r>
          </a:p>
          <a:p>
            <a:pPr marL="285750" indent="-285750">
              <a:lnSpc>
                <a:spcPct val="150000"/>
              </a:lnSpc>
              <a:buSzPct val="100000"/>
              <a:buFont typeface="Arial"/>
              <a:buChar char="•"/>
              <a:defRPr sz="2300"/>
            </a:pPr>
            <a:r>
              <a:rPr lang="en-US" sz="1600" dirty="0">
                <a:latin typeface="Ubuntu" panose="020B0504030602030204" pitchFamily="34" charset="0"/>
              </a:rPr>
              <a:t>VM Mods</a:t>
            </a:r>
          </a:p>
          <a:p>
            <a:pPr marL="285750" indent="-285750">
              <a:lnSpc>
                <a:spcPct val="150000"/>
              </a:lnSpc>
              <a:buSzPct val="100000"/>
              <a:buFont typeface="Arial"/>
              <a:buChar char="•"/>
              <a:defRPr sz="2300"/>
            </a:pPr>
            <a:r>
              <a:rPr lang="en-US" sz="1600" dirty="0" err="1">
                <a:latin typeface="Ubuntu" panose="020B0504030602030204" pitchFamily="34" charset="0"/>
              </a:rPr>
              <a:t>Microsoft.SqlServer.Dts.Tasks.BulkInsertTask</a:t>
            </a:r>
            <a:endParaRPr lang="en-US" sz="1600" dirty="0">
              <a:latin typeface="Ubuntu" panose="020B0504030602030204" pitchFamily="34" charset="0"/>
            </a:endParaRPr>
          </a:p>
          <a:p>
            <a:pPr marL="285750" indent="-285750">
              <a:lnSpc>
                <a:spcPct val="150000"/>
              </a:lnSpc>
              <a:buSzPct val="100000"/>
              <a:buFont typeface="Arial"/>
              <a:buChar char="•"/>
              <a:defRPr sz="2300"/>
            </a:pPr>
            <a:r>
              <a:rPr lang="en-US" sz="1600" dirty="0">
                <a:latin typeface="Ubuntu" panose="020B0504030602030204" pitchFamily="34" charset="0"/>
              </a:rPr>
              <a:t>Natively Compiled Stored Procedure for –</a:t>
            </a:r>
            <a:r>
              <a:rPr lang="en-US" sz="1600" dirty="0" err="1">
                <a:latin typeface="Ubuntu" panose="020B0504030602030204" pitchFamily="34" charset="0"/>
              </a:rPr>
              <a:t>MemoryOptimized</a:t>
            </a:r>
            <a:endParaRPr lang="en-US" sz="1600" dirty="0">
              <a:latin typeface="Ubuntu" panose="020B0504030602030204" pitchFamily="34" charset="0"/>
            </a:endParaRPr>
          </a:p>
          <a:p>
            <a:pPr marL="285750" indent="-285750">
              <a:lnSpc>
                <a:spcPct val="150000"/>
              </a:lnSpc>
              <a:buSzPct val="100000"/>
              <a:buFont typeface="Arial"/>
              <a:buChar char="•"/>
              <a:defRPr sz="2300"/>
            </a:pPr>
            <a:r>
              <a:rPr lang="en-US" sz="1600" dirty="0">
                <a:latin typeface="Ubuntu" panose="020B0504030602030204" pitchFamily="34" charset="0"/>
              </a:rPr>
              <a:t>Importing to multiple tables at once then combine after</a:t>
            </a:r>
          </a:p>
          <a:p>
            <a:pPr marL="285750" indent="-285750">
              <a:lnSpc>
                <a:spcPct val="150000"/>
              </a:lnSpc>
              <a:buSzPct val="100000"/>
              <a:buFont typeface="Arial"/>
              <a:buChar char="•"/>
              <a:defRPr sz="2300"/>
            </a:pPr>
            <a:r>
              <a:rPr lang="en-US" sz="1600" dirty="0">
                <a:latin typeface="Ubuntu" panose="020B0504030602030204" pitchFamily="34" charset="0"/>
              </a:rPr>
              <a:t>Any ideas?</a:t>
            </a:r>
          </a:p>
        </p:txBody>
      </p:sp>
    </p:spTree>
    <p:extLst>
      <p:ext uri="{BB962C8B-B14F-4D97-AF65-F5344CB8AC3E}">
        <p14:creationId xmlns:p14="http://schemas.microsoft.com/office/powerpoint/2010/main" val="59739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764704"/>
            <a:ext cx="9144000" cy="792088"/>
          </a:xfrm>
          <a:prstGeom prst="rect">
            <a:avLst/>
          </a:prstGeom>
        </p:spPr>
        <p:txBody>
          <a:bodyPr/>
          <a:lstStyle/>
          <a:p>
            <a:r>
              <a:rPr lang="de-DE" dirty="0"/>
              <a:t>Summary</a:t>
            </a:r>
          </a:p>
        </p:txBody>
      </p:sp>
      <p:sp>
        <p:nvSpPr>
          <p:cNvPr id="3" name="Inhaltsplatzhalter 2"/>
          <p:cNvSpPr>
            <a:spLocks noGrp="1"/>
          </p:cNvSpPr>
          <p:nvPr>
            <p:ph idx="1"/>
          </p:nvPr>
        </p:nvSpPr>
        <p:spPr>
          <a:xfrm>
            <a:off x="251520" y="2132856"/>
            <a:ext cx="8640960" cy="3528392"/>
          </a:xfrm>
        </p:spPr>
        <p:txBody>
          <a:bodyPr/>
          <a:lstStyle/>
          <a:p>
            <a:r>
              <a:rPr lang="de-DE" dirty="0">
                <a:effectLst/>
              </a:rPr>
              <a:t>SQL datatypes matter</a:t>
            </a:r>
          </a:p>
          <a:p>
            <a:r>
              <a:rPr lang="de-DE" dirty="0">
                <a:effectLst/>
              </a:rPr>
              <a:t>PowerShell runspaces are crazy fast</a:t>
            </a:r>
          </a:p>
          <a:p>
            <a:r>
              <a:rPr lang="de-DE" dirty="0">
                <a:effectLst/>
              </a:rPr>
              <a:t>Performance is about more than speed</a:t>
            </a:r>
          </a:p>
          <a:p>
            <a:pPr lvl="1"/>
            <a:r>
              <a:rPr lang="de-DE" dirty="0">
                <a:effectLst/>
              </a:rPr>
              <a:t>Better programmer</a:t>
            </a:r>
          </a:p>
          <a:p>
            <a:pPr lvl="1"/>
            <a:r>
              <a:rPr lang="de-DE" dirty="0">
                <a:effectLst/>
              </a:rPr>
              <a:t>Better understanding</a:t>
            </a:r>
          </a:p>
          <a:p>
            <a:pPr lvl="1"/>
            <a:r>
              <a:rPr lang="de-DE" dirty="0">
                <a:effectLst/>
              </a:rPr>
              <a:t>Changed the way I code</a:t>
            </a:r>
          </a:p>
        </p:txBody>
      </p:sp>
    </p:spTree>
    <p:extLst>
      <p:ext uri="{BB962C8B-B14F-4D97-AF65-F5344CB8AC3E}">
        <p14:creationId xmlns:p14="http://schemas.microsoft.com/office/powerpoint/2010/main" val="310972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Resources </a:t>
            </a:r>
          </a:p>
        </p:txBody>
      </p:sp>
      <p:sp>
        <p:nvSpPr>
          <p:cNvPr id="6" name="Rectangle 5"/>
          <p:cNvSpPr/>
          <p:nvPr/>
        </p:nvSpPr>
        <p:spPr>
          <a:xfrm>
            <a:off x="251520" y="1711836"/>
            <a:ext cx="8712968" cy="4093428"/>
          </a:xfrm>
          <a:prstGeom prst="rect">
            <a:avLst/>
          </a:prstGeom>
        </p:spPr>
        <p:txBody>
          <a:bodyPr wrap="square">
            <a:spAutoFit/>
          </a:bodyPr>
          <a:lstStyle/>
          <a:p>
            <a:r>
              <a:rPr lang="en-US" sz="3600" dirty="0">
                <a:solidFill>
                  <a:schemeClr val="bg1">
                    <a:lumMod val="95000"/>
                  </a:schemeClr>
                </a:solidFill>
                <a:effectLst/>
                <a:latin typeface="FontAwesome" pitchFamily="2" charset="0"/>
              </a:rPr>
              <a:t></a:t>
            </a:r>
            <a:r>
              <a:rPr lang="en-US" dirty="0">
                <a:solidFill>
                  <a:schemeClr val="bg1">
                    <a:lumMod val="95000"/>
                  </a:schemeClr>
                </a:solidFill>
                <a:effectLst/>
                <a:latin typeface="FontAwesome" pitchFamily="2" charset="0"/>
              </a:rPr>
              <a:t>	</a:t>
            </a:r>
            <a:r>
              <a:rPr lang="en-US" dirty="0">
                <a:solidFill>
                  <a:schemeClr val="bg1">
                    <a:lumMod val="95000"/>
                  </a:schemeClr>
                </a:solidFill>
                <a:effectLst/>
                <a:latin typeface="Ubuntu" panose="020B0504030602030204" pitchFamily="34" charset="0"/>
                <a:hlinkClick r:id="rId3"/>
              </a:rPr>
              <a:t>SqlImportSpeedTest</a:t>
            </a:r>
            <a:endParaRPr lang="en-US" dirty="0">
              <a:solidFill>
                <a:schemeClr val="bg1">
                  <a:lumMod val="95000"/>
                </a:schemeClr>
              </a:solidFill>
              <a:effectLst/>
              <a:latin typeface="Ubuntu" panose="020B0504030602030204" pitchFamily="34" charset="0"/>
            </a:endParaRPr>
          </a:p>
          <a:p>
            <a:r>
              <a:rPr lang="en-US" sz="3200" dirty="0">
                <a:effectLst/>
                <a:latin typeface="FontAwesome" pitchFamily="2" charset="0"/>
              </a:rPr>
              <a:t></a:t>
            </a:r>
            <a:r>
              <a:rPr lang="en-US" dirty="0">
                <a:effectLst/>
                <a:latin typeface="FontAwesome" pitchFamily="2" charset="0"/>
              </a:rPr>
              <a:t> </a:t>
            </a:r>
            <a:r>
              <a:rPr lang="en-US" dirty="0">
                <a:solidFill>
                  <a:schemeClr val="bg1">
                    <a:lumMod val="95000"/>
                  </a:schemeClr>
                </a:solidFill>
                <a:effectLst/>
                <a:latin typeface="FontAwesome" pitchFamily="2" charset="0"/>
              </a:rPr>
              <a:t>	</a:t>
            </a:r>
            <a:r>
              <a:rPr lang="en-US" dirty="0">
                <a:solidFill>
                  <a:schemeClr val="bg1">
                    <a:lumMod val="95000"/>
                  </a:schemeClr>
                </a:solidFill>
                <a:effectLst/>
                <a:latin typeface="Ubuntu" panose="020B0504030602030204" pitchFamily="34" charset="0"/>
                <a:hlinkClick r:id="rId4"/>
              </a:rPr>
              <a:t>PoshRSJob</a:t>
            </a:r>
            <a:endParaRPr lang="en-US" dirty="0">
              <a:solidFill>
                <a:schemeClr val="bg1">
                  <a:lumMod val="95000"/>
                </a:schemeClr>
              </a:solidFill>
              <a:effectLst/>
              <a:latin typeface="Ubuntu" panose="020B0504030602030204" pitchFamily="34" charset="0"/>
            </a:endParaRPr>
          </a:p>
          <a:p>
            <a:r>
              <a:rPr lang="en-US" sz="3200" dirty="0">
                <a:effectLst/>
                <a:latin typeface="FontAwesome" pitchFamily="2" charset="0"/>
              </a:rPr>
              <a:t></a:t>
            </a:r>
            <a:r>
              <a:rPr lang="en-US" dirty="0">
                <a:effectLst/>
                <a:latin typeface="FontAwesome" pitchFamily="2" charset="0"/>
              </a:rPr>
              <a:t>  	</a:t>
            </a:r>
            <a:r>
              <a:rPr lang="en-US" dirty="0">
                <a:solidFill>
                  <a:schemeClr val="bg1">
                    <a:lumMod val="95000"/>
                  </a:schemeClr>
                </a:solidFill>
                <a:effectLst/>
                <a:latin typeface="Ubuntu" panose="020B0504030602030204" pitchFamily="34" charset="0"/>
                <a:hlinkClick r:id="rId5"/>
              </a:rPr>
              <a:t>The Art of </a:t>
            </a:r>
            <a:r>
              <a:rPr lang="en-US" dirty="0" err="1">
                <a:solidFill>
                  <a:schemeClr val="bg1">
                    <a:lumMod val="95000"/>
                  </a:schemeClr>
                </a:solidFill>
                <a:effectLst/>
                <a:latin typeface="Ubuntu" panose="020B0504030602030204" pitchFamily="34" charset="0"/>
                <a:hlinkClick r:id="rId5"/>
              </a:rPr>
              <a:t>Runspaces</a:t>
            </a:r>
            <a:endParaRPr lang="en-US" dirty="0">
              <a:solidFill>
                <a:schemeClr val="bg1">
                  <a:lumMod val="95000"/>
                </a:schemeClr>
              </a:solidFill>
              <a:latin typeface="FontAwesome" pitchFamily="2" charset="0"/>
            </a:endParaRPr>
          </a:p>
          <a:p>
            <a:r>
              <a:rPr lang="en-US" sz="3200" dirty="0">
                <a:effectLst/>
                <a:latin typeface="FontAwesome" pitchFamily="2" charset="0"/>
              </a:rPr>
              <a:t></a:t>
            </a:r>
            <a:r>
              <a:rPr lang="en-US" dirty="0">
                <a:effectLst/>
                <a:latin typeface="FontAwesome" pitchFamily="2" charset="0"/>
              </a:rPr>
              <a:t>  	</a:t>
            </a:r>
            <a:r>
              <a:rPr lang="en-US" dirty="0">
                <a:solidFill>
                  <a:schemeClr val="bg1">
                    <a:lumMod val="95000"/>
                  </a:schemeClr>
                </a:solidFill>
                <a:effectLst/>
                <a:latin typeface="Ubuntu" panose="020B0504030602030204" pitchFamily="34" charset="0"/>
                <a:hlinkClick r:id="rId6"/>
              </a:rPr>
              <a:t>Test-</a:t>
            </a:r>
            <a:r>
              <a:rPr lang="en-US" dirty="0" err="1">
                <a:solidFill>
                  <a:schemeClr val="bg1">
                    <a:lumMod val="95000"/>
                  </a:schemeClr>
                </a:solidFill>
                <a:effectLst/>
                <a:latin typeface="Ubuntu" panose="020B0504030602030204" pitchFamily="34" charset="0"/>
                <a:hlinkClick r:id="rId6"/>
              </a:rPr>
              <a:t>NullPerformance</a:t>
            </a:r>
            <a:endParaRPr lang="en-US" dirty="0">
              <a:solidFill>
                <a:schemeClr val="bg1">
                  <a:lumMod val="95000"/>
                </a:schemeClr>
              </a:solidFill>
              <a:latin typeface="FontAwesome" pitchFamily="2" charset="0"/>
            </a:endParaRPr>
          </a:p>
          <a:p>
            <a:r>
              <a:rPr lang="en-US" sz="3200" dirty="0">
                <a:effectLst/>
                <a:latin typeface="FontAwesome" pitchFamily="2" charset="0"/>
              </a:rPr>
              <a:t></a:t>
            </a:r>
            <a:r>
              <a:rPr lang="en-US" dirty="0">
                <a:effectLst/>
                <a:latin typeface="FontAwesome" pitchFamily="2" charset="0"/>
              </a:rPr>
              <a:t> </a:t>
            </a:r>
            <a:r>
              <a:rPr lang="en-US" dirty="0">
                <a:solidFill>
                  <a:schemeClr val="bg1">
                    <a:lumMod val="95000"/>
                  </a:schemeClr>
                </a:solidFill>
                <a:effectLst/>
                <a:latin typeface="FontAwesome" pitchFamily="2" charset="0"/>
              </a:rPr>
              <a:t>	</a:t>
            </a:r>
            <a:r>
              <a:rPr lang="en-US" dirty="0">
                <a:solidFill>
                  <a:schemeClr val="bg1">
                    <a:lumMod val="95000"/>
                  </a:schemeClr>
                </a:solidFill>
                <a:effectLst/>
                <a:latin typeface="Ubuntu" panose="020B0504030602030204" pitchFamily="34" charset="0"/>
                <a:hlinkClick r:id="rId7"/>
              </a:rPr>
              <a:t>Coding for Speed</a:t>
            </a:r>
            <a:endParaRPr lang="en-US" dirty="0">
              <a:solidFill>
                <a:schemeClr val="bg1">
                  <a:lumMod val="95000"/>
                </a:schemeClr>
              </a:solidFill>
              <a:effectLst/>
              <a:latin typeface="Ubuntu" panose="020B0504030602030204" pitchFamily="34" charset="0"/>
            </a:endParaRPr>
          </a:p>
          <a:p>
            <a:r>
              <a:rPr lang="en-US" sz="3200" dirty="0">
                <a:effectLst/>
                <a:latin typeface="FontAwesome" pitchFamily="2" charset="0"/>
              </a:rPr>
              <a:t></a:t>
            </a:r>
            <a:r>
              <a:rPr lang="en-US" dirty="0">
                <a:effectLst/>
                <a:latin typeface="FontAwesome" pitchFamily="2" charset="0"/>
              </a:rPr>
              <a:t>   	</a:t>
            </a:r>
            <a:r>
              <a:rPr lang="en-US" dirty="0">
                <a:solidFill>
                  <a:schemeClr val="bg1">
                    <a:lumMod val="95000"/>
                  </a:schemeClr>
                </a:solidFill>
                <a:effectLst/>
                <a:latin typeface="Ubuntu" panose="020B0504030602030204" pitchFamily="34" charset="0"/>
                <a:hlinkClick r:id="rId8"/>
              </a:rPr>
              <a:t>PowerShell Optimization Best Practices</a:t>
            </a:r>
            <a:endParaRPr lang="en-US" dirty="0">
              <a:solidFill>
                <a:schemeClr val="bg1">
                  <a:lumMod val="95000"/>
                </a:schemeClr>
              </a:solidFill>
              <a:latin typeface="FontAwesome" pitchFamily="2" charset="0"/>
            </a:endParaRPr>
          </a:p>
          <a:p>
            <a:r>
              <a:rPr lang="en-US" sz="3200" dirty="0">
                <a:effectLst/>
                <a:latin typeface="FontAwesome" pitchFamily="2" charset="0"/>
              </a:rPr>
              <a:t></a:t>
            </a:r>
            <a:r>
              <a:rPr lang="en-US" dirty="0">
                <a:effectLst/>
                <a:latin typeface="FontAwesome" pitchFamily="2" charset="0"/>
              </a:rPr>
              <a:t> </a:t>
            </a:r>
            <a:r>
              <a:rPr lang="en-US" dirty="0">
                <a:solidFill>
                  <a:schemeClr val="bg1">
                    <a:lumMod val="95000"/>
                  </a:schemeClr>
                </a:solidFill>
                <a:effectLst/>
                <a:latin typeface="FontAwesome" pitchFamily="2" charset="0"/>
              </a:rPr>
              <a:t>	</a:t>
            </a:r>
            <a:r>
              <a:rPr lang="en-US" dirty="0">
                <a:solidFill>
                  <a:schemeClr val="bg1">
                    <a:lumMod val="95000"/>
                  </a:schemeClr>
                </a:solidFill>
                <a:effectLst/>
                <a:latin typeface="Ubuntu" panose="020B0504030602030204" pitchFamily="34" charset="0"/>
                <a:hlinkClick r:id="rId9"/>
              </a:rPr>
              <a:t>#PowerShell on Slack</a:t>
            </a:r>
            <a:endParaRPr lang="en-US" dirty="0">
              <a:solidFill>
                <a:schemeClr val="bg1">
                  <a:lumMod val="95000"/>
                </a:schemeClr>
              </a:solidFill>
              <a:latin typeface="FontAwesome" pitchFamily="2" charset="0"/>
            </a:endParaRPr>
          </a:p>
          <a:p>
            <a:r>
              <a:rPr lang="en-US" sz="3200" dirty="0">
                <a:effectLst/>
                <a:latin typeface="FontAwesome" pitchFamily="2" charset="0"/>
              </a:rPr>
              <a:t></a:t>
            </a:r>
            <a:r>
              <a:rPr lang="en-US" dirty="0">
                <a:solidFill>
                  <a:schemeClr val="bg1">
                    <a:lumMod val="95000"/>
                  </a:schemeClr>
                </a:solidFill>
                <a:effectLst/>
                <a:latin typeface="FontAwesome" pitchFamily="2" charset="0"/>
              </a:rPr>
              <a:t>	</a:t>
            </a:r>
            <a:r>
              <a:rPr lang="en-US" dirty="0">
                <a:solidFill>
                  <a:schemeClr val="bg1">
                    <a:lumMod val="95000"/>
                  </a:schemeClr>
                </a:solidFill>
                <a:effectLst/>
                <a:latin typeface="Ubuntu" panose="020B0504030602030204" pitchFamily="34" charset="0"/>
                <a:hlinkClick r:id="rId10"/>
              </a:rPr>
              <a:t>SQL PASS PowerShell Virtual Chapter</a:t>
            </a:r>
            <a:endParaRPr lang="en-US" dirty="0">
              <a:solidFill>
                <a:schemeClr val="bg1">
                  <a:lumMod val="95000"/>
                </a:schemeClr>
              </a:solidFill>
              <a:latin typeface="FontAwesome" pitchFamily="2" charset="0"/>
            </a:endParaRPr>
          </a:p>
        </p:txBody>
      </p:sp>
    </p:spTree>
    <p:extLst>
      <p:ext uri="{BB962C8B-B14F-4D97-AF65-F5344CB8AC3E}">
        <p14:creationId xmlns:p14="http://schemas.microsoft.com/office/powerpoint/2010/main" val="142558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effectLst/>
              </a:rPr>
              <a:t>Now</a:t>
            </a:r>
            <a:r>
              <a:rPr lang="de-DE" dirty="0">
                <a:effectLst/>
              </a:rPr>
              <a:t>: 15 min break</a:t>
            </a:r>
          </a:p>
          <a:p>
            <a:endParaRPr lang="de-DE" dirty="0">
              <a:effectLst/>
            </a:endParaRPr>
          </a:p>
          <a:p>
            <a:r>
              <a:rPr lang="de-DE" dirty="0">
                <a:effectLst/>
              </a:rPr>
              <a:t>Grab a </a:t>
            </a:r>
            <a:r>
              <a:rPr lang="de-DE" dirty="0" err="1">
                <a:effectLst/>
              </a:rPr>
              <a:t>coffee</a:t>
            </a:r>
            <a:endParaRPr lang="de-DE" dirty="0">
              <a:effectLst/>
            </a:endParaRPr>
          </a:p>
          <a:p>
            <a:r>
              <a:rPr lang="de-DE" dirty="0" err="1">
                <a:effectLst/>
              </a:rPr>
              <a:t>Stay</a:t>
            </a:r>
            <a:r>
              <a:rPr lang="de-DE" dirty="0">
                <a:effectLst/>
              </a:rPr>
              <a:t> </a:t>
            </a:r>
            <a:r>
              <a:rPr lang="de-DE" dirty="0" err="1">
                <a:effectLst/>
              </a:rPr>
              <a:t>here</a:t>
            </a:r>
            <a:r>
              <a:rPr lang="de-DE" dirty="0">
                <a:effectLst/>
              </a:rPr>
              <a:t> </a:t>
            </a:r>
            <a:r>
              <a:rPr lang="de-DE" dirty="0" err="1">
                <a:effectLst/>
              </a:rPr>
              <a:t>to</a:t>
            </a:r>
            <a:r>
              <a:rPr lang="de-DE" dirty="0">
                <a:effectLst/>
              </a:rPr>
              <a:t> </a:t>
            </a:r>
            <a:r>
              <a:rPr lang="de-DE" dirty="0" err="1">
                <a:effectLst/>
              </a:rPr>
              <a:t>enjoy</a:t>
            </a:r>
            <a:r>
              <a:rPr lang="de-DE" dirty="0">
                <a:effectLst/>
              </a:rPr>
              <a:t> </a:t>
            </a:r>
            <a:r>
              <a:rPr lang="de-DE" dirty="0" err="1">
                <a:effectLst/>
              </a:rPr>
              <a:t>next</a:t>
            </a:r>
            <a:r>
              <a:rPr lang="de-DE" dirty="0">
                <a:effectLst/>
              </a:rPr>
              <a:t> </a:t>
            </a:r>
            <a:r>
              <a:rPr lang="de-DE" dirty="0" err="1">
                <a:effectLst/>
              </a:rPr>
              <a:t>presentation</a:t>
            </a:r>
            <a:endParaRPr lang="de-DE" dirty="0">
              <a:effectLst/>
            </a:endParaRPr>
          </a:p>
          <a:p>
            <a:r>
              <a:rPr lang="de-DE" dirty="0">
                <a:effectLst/>
              </a:rPr>
              <a:t>Change </a:t>
            </a:r>
            <a:r>
              <a:rPr lang="de-DE" dirty="0" err="1">
                <a:effectLst/>
              </a:rPr>
              <a:t>track</a:t>
            </a:r>
            <a:r>
              <a:rPr lang="de-DE" dirty="0">
                <a:effectLst/>
              </a:rPr>
              <a:t> </a:t>
            </a:r>
            <a:r>
              <a:rPr lang="de-DE" dirty="0" err="1">
                <a:effectLst/>
              </a:rPr>
              <a:t>and</a:t>
            </a:r>
            <a:r>
              <a:rPr lang="de-DE" dirty="0">
                <a:effectLst/>
              </a:rPr>
              <a:t> </a:t>
            </a:r>
            <a:r>
              <a:rPr lang="de-DE" dirty="0" err="1">
                <a:effectLst/>
              </a:rPr>
              <a:t>switch</a:t>
            </a:r>
            <a:r>
              <a:rPr lang="de-DE" dirty="0">
                <a:effectLst/>
              </a:rPr>
              <a:t> </a:t>
            </a:r>
            <a:r>
              <a:rPr lang="de-DE" dirty="0" err="1">
                <a:effectLst/>
              </a:rPr>
              <a:t>to</a:t>
            </a:r>
            <a:r>
              <a:rPr lang="de-DE" dirty="0">
                <a:effectLst/>
              </a:rPr>
              <a:t> </a:t>
            </a:r>
            <a:r>
              <a:rPr lang="de-DE" dirty="0" err="1">
                <a:effectLst/>
              </a:rPr>
              <a:t>another</a:t>
            </a:r>
            <a:r>
              <a:rPr lang="de-DE" dirty="0">
                <a:effectLst/>
              </a:rPr>
              <a:t> </a:t>
            </a:r>
            <a:r>
              <a:rPr lang="de-DE" dirty="0" err="1">
                <a:effectLst/>
              </a:rPr>
              <a:t>room</a:t>
            </a:r>
            <a:endParaRPr lang="de-DE" dirty="0">
              <a:effectLst/>
            </a:endParaRPr>
          </a:p>
          <a:p>
            <a:endParaRPr lang="de-DE" dirty="0">
              <a:effectLst/>
            </a:endParaRPr>
          </a:p>
          <a:p>
            <a:r>
              <a:rPr lang="de-DE" dirty="0" err="1">
                <a:effectLst/>
              </a:rPr>
              <a:t>Ask</a:t>
            </a:r>
            <a:r>
              <a:rPr lang="de-DE" dirty="0">
                <a:effectLst/>
              </a:rPr>
              <a:t> </a:t>
            </a:r>
            <a:r>
              <a:rPr lang="de-DE" dirty="0" err="1">
                <a:effectLst/>
              </a:rPr>
              <a:t>me</a:t>
            </a:r>
            <a:r>
              <a:rPr lang="de-DE" dirty="0">
                <a:effectLst/>
              </a:rPr>
              <a:t> </a:t>
            </a:r>
            <a:r>
              <a:rPr lang="de-DE" dirty="0" err="1">
                <a:effectLst/>
              </a:rPr>
              <a:t>questions</a:t>
            </a:r>
            <a:r>
              <a:rPr lang="de-DE" dirty="0">
                <a:effectLst/>
              </a:rPr>
              <a:t> </a:t>
            </a:r>
            <a:r>
              <a:rPr lang="de-DE" dirty="0" err="1">
                <a:effectLst/>
              </a:rPr>
              <a:t>or</a:t>
            </a:r>
            <a:r>
              <a:rPr lang="de-DE" dirty="0">
                <a:effectLst/>
              </a:rPr>
              <a:t> </a:t>
            </a:r>
            <a:r>
              <a:rPr lang="de-DE" dirty="0" err="1">
                <a:effectLst/>
              </a:rPr>
              <a:t>meet</a:t>
            </a:r>
            <a:r>
              <a:rPr lang="de-DE" dirty="0">
                <a:effectLst/>
              </a:rPr>
              <a:t> </a:t>
            </a:r>
            <a:r>
              <a:rPr lang="de-DE" dirty="0" err="1">
                <a:effectLst/>
              </a:rPr>
              <a:t>me</a:t>
            </a:r>
            <a:r>
              <a:rPr lang="de-DE" dirty="0">
                <a:effectLst/>
              </a:rPr>
              <a:t> in a </a:t>
            </a:r>
            <a:r>
              <a:rPr lang="de-DE" dirty="0" err="1">
                <a:effectLst/>
              </a:rPr>
              <a:t>breakout</a:t>
            </a:r>
            <a:r>
              <a:rPr lang="de-DE" dirty="0">
                <a:effectLst/>
              </a:rPr>
              <a:t> </a:t>
            </a:r>
            <a:r>
              <a:rPr lang="de-DE" dirty="0" err="1">
                <a:effectLst/>
              </a:rPr>
              <a:t>session</a:t>
            </a:r>
            <a:r>
              <a:rPr lang="de-DE" dirty="0">
                <a:effectLst/>
              </a:rPr>
              <a:t> </a:t>
            </a:r>
            <a:r>
              <a:rPr lang="de-DE" dirty="0" err="1">
                <a:effectLst/>
              </a:rPr>
              <a:t>room</a:t>
            </a:r>
            <a:r>
              <a:rPr lang="de-DE" dirty="0">
                <a:effectLst/>
              </a:rPr>
              <a:t> </a:t>
            </a:r>
            <a:r>
              <a:rPr lang="de-DE" dirty="0" err="1">
                <a:effectLst/>
              </a:rPr>
              <a:t>afterwards</a:t>
            </a:r>
            <a:endParaRPr lang="de-DE" dirty="0">
              <a:effectLst/>
            </a:endParaRPr>
          </a:p>
        </p:txBody>
      </p:sp>
      <p:sp>
        <p:nvSpPr>
          <p:cNvPr id="3" name="Titel 2"/>
          <p:cNvSpPr>
            <a:spLocks noGrp="1"/>
          </p:cNvSpPr>
          <p:nvPr>
            <p:ph type="title"/>
          </p:nvPr>
        </p:nvSpPr>
        <p:spPr>
          <a:xfrm>
            <a:off x="0" y="764704"/>
            <a:ext cx="9144000" cy="792088"/>
          </a:xfrm>
        </p:spPr>
        <p:txBody>
          <a:bodyPr/>
          <a:lstStyle/>
          <a:p>
            <a:r>
              <a:rPr lang="de-DE" dirty="0"/>
              <a:t>Next </a:t>
            </a:r>
            <a:r>
              <a:rPr lang="de-DE" dirty="0" err="1"/>
              <a:t>Steps</a:t>
            </a:r>
            <a:r>
              <a:rPr lang="de-DE" dirty="0"/>
              <a:t>...</a:t>
            </a:r>
          </a:p>
        </p:txBody>
      </p:sp>
    </p:spTree>
    <p:extLst>
      <p:ext uri="{BB962C8B-B14F-4D97-AF65-F5344CB8AC3E}">
        <p14:creationId xmlns:p14="http://schemas.microsoft.com/office/powerpoint/2010/main" val="339731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Questions</a:t>
            </a:r>
            <a:r>
              <a:rPr lang="de-DE" dirty="0"/>
              <a:t>?</a:t>
            </a:r>
          </a:p>
        </p:txBody>
      </p:sp>
    </p:spTree>
    <p:extLst>
      <p:ext uri="{BB962C8B-B14F-4D97-AF65-F5344CB8AC3E}">
        <p14:creationId xmlns:p14="http://schemas.microsoft.com/office/powerpoint/2010/main" val="418440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1520" y="2060848"/>
            <a:ext cx="8640960" cy="3456384"/>
          </a:xfrm>
        </p:spPr>
        <p:txBody>
          <a:bodyPr/>
          <a:lstStyle/>
          <a:p>
            <a:r>
              <a:rPr lang="en-US" sz="2000" dirty="0">
                <a:effectLst/>
              </a:rPr>
              <a:t>SQL Server since 1999 and PowerShell since 2005</a:t>
            </a:r>
          </a:p>
          <a:p>
            <a:r>
              <a:rPr lang="en-US" sz="2000" dirty="0">
                <a:effectLst/>
              </a:rPr>
              <a:t>System Center Cloud and Datacenter Management MVP since 2015</a:t>
            </a:r>
          </a:p>
          <a:p>
            <a:r>
              <a:rPr lang="en-US" sz="2000" dirty="0">
                <a:effectLst/>
              </a:rPr>
              <a:t>DBA with General Dynamics IT at NATO Spec Ops HQ in Belgium</a:t>
            </a:r>
          </a:p>
          <a:p>
            <a:r>
              <a:rPr lang="en-US" sz="2000" dirty="0">
                <a:effectLst/>
              </a:rPr>
              <a:t>@cl on Twitter</a:t>
            </a:r>
          </a:p>
          <a:p>
            <a:r>
              <a:rPr lang="en-US" sz="2000" dirty="0">
                <a:effectLst/>
              </a:rPr>
              <a:t>Blogs at netnerds.net</a:t>
            </a:r>
          </a:p>
          <a:p>
            <a:r>
              <a:rPr lang="en-US" sz="2000" dirty="0">
                <a:effectLst/>
              </a:rPr>
              <a:t>Also RealCajunRecipes.com</a:t>
            </a:r>
          </a:p>
          <a:p>
            <a:r>
              <a:rPr lang="en-US" sz="2000" dirty="0">
                <a:effectLst/>
              </a:rPr>
              <a:t>Lead for the Belgian PowerShell User Group</a:t>
            </a:r>
          </a:p>
          <a:p>
            <a:r>
              <a:rPr lang="en-US" sz="2000" dirty="0">
                <a:effectLst/>
              </a:rPr>
              <a:t>Co-Lead for SQL PASS PowerShell Virtual Chapter</a:t>
            </a:r>
          </a:p>
          <a:p>
            <a:r>
              <a:rPr lang="en-US" sz="2000" dirty="0"/>
              <a:t>Please go </a:t>
            </a:r>
            <a:r>
              <a:rPr lang="en-US" sz="2000" dirty="0" err="1"/>
              <a:t>upvote</a:t>
            </a:r>
            <a:r>
              <a:rPr lang="en-US" sz="2000" dirty="0"/>
              <a:t> SQLPS cmdlets at </a:t>
            </a:r>
            <a:r>
              <a:rPr lang="en-US" sz="2000" dirty="0">
                <a:hlinkClick r:id="rId3"/>
              </a:rPr>
              <a:t>sqlps.io/vote</a:t>
            </a:r>
            <a:r>
              <a:rPr lang="en-US" sz="2000" dirty="0"/>
              <a:t> :D</a:t>
            </a:r>
          </a:p>
          <a:p>
            <a:endParaRPr lang="en-US" sz="2000" dirty="0">
              <a:effectLst/>
            </a:endParaRPr>
          </a:p>
        </p:txBody>
      </p:sp>
      <p:sp>
        <p:nvSpPr>
          <p:cNvPr id="3" name="Titel 2"/>
          <p:cNvSpPr>
            <a:spLocks noGrp="1"/>
          </p:cNvSpPr>
          <p:nvPr>
            <p:ph type="title"/>
          </p:nvPr>
        </p:nvSpPr>
        <p:spPr>
          <a:xfrm>
            <a:off x="0" y="764704"/>
            <a:ext cx="9144000" cy="792088"/>
          </a:xfrm>
        </p:spPr>
        <p:txBody>
          <a:bodyPr/>
          <a:lstStyle/>
          <a:p>
            <a:r>
              <a:rPr lang="de-DE" dirty="0" err="1"/>
              <a:t>About_Author</a:t>
            </a:r>
            <a:endParaRPr lang="de-DE" dirty="0"/>
          </a:p>
        </p:txBody>
      </p:sp>
    </p:spTree>
    <p:extLst>
      <p:ext uri="{BB962C8B-B14F-4D97-AF65-F5344CB8AC3E}">
        <p14:creationId xmlns:p14="http://schemas.microsoft.com/office/powerpoint/2010/main" val="178319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Test Lab in case you‘re wondering</a:t>
            </a:r>
          </a:p>
        </p:txBody>
      </p:sp>
      <p:grpSp>
        <p:nvGrpSpPr>
          <p:cNvPr id="9" name="Group 8"/>
          <p:cNvGrpSpPr/>
          <p:nvPr/>
        </p:nvGrpSpPr>
        <p:grpSpPr>
          <a:xfrm>
            <a:off x="323132" y="2572194"/>
            <a:ext cx="8569348" cy="2152950"/>
            <a:chOff x="539552" y="2134401"/>
            <a:chExt cx="8569348" cy="2152950"/>
          </a:xfrm>
        </p:grpSpPr>
        <p:pic>
          <p:nvPicPr>
            <p:cNvPr id="3" name="Picture 2"/>
            <p:cNvPicPr>
              <a:picLocks noChangeAspect="1"/>
            </p:cNvPicPr>
            <p:nvPr/>
          </p:nvPicPr>
          <p:blipFill rotWithShape="1">
            <a:blip r:embed="rId3"/>
            <a:srcRect r="63845"/>
            <a:stretch/>
          </p:blipFill>
          <p:spPr>
            <a:xfrm>
              <a:off x="5220073" y="2590776"/>
              <a:ext cx="1296144" cy="1240200"/>
            </a:xfrm>
            <a:prstGeom prst="rect">
              <a:avLst/>
            </a:prstGeom>
          </p:spPr>
        </p:pic>
        <p:pic>
          <p:nvPicPr>
            <p:cNvPr id="5" name="Picture 4"/>
            <p:cNvPicPr>
              <a:picLocks noChangeAspect="1"/>
            </p:cNvPicPr>
            <p:nvPr/>
          </p:nvPicPr>
          <p:blipFill>
            <a:blip r:embed="rId4"/>
            <a:stretch>
              <a:fillRect/>
            </a:stretch>
          </p:blipFill>
          <p:spPr>
            <a:xfrm>
              <a:off x="539552" y="2134401"/>
              <a:ext cx="1705213" cy="2152950"/>
            </a:xfrm>
            <a:prstGeom prst="rect">
              <a:avLst/>
            </a:prstGeom>
          </p:spPr>
        </p:pic>
        <p:sp>
          <p:nvSpPr>
            <p:cNvPr id="6" name="Rectangle 5"/>
            <p:cNvSpPr/>
            <p:nvPr/>
          </p:nvSpPr>
          <p:spPr>
            <a:xfrm>
              <a:off x="2286000" y="2204864"/>
              <a:ext cx="2862064" cy="1938992"/>
            </a:xfrm>
            <a:prstGeom prst="rect">
              <a:avLst/>
            </a:prstGeom>
          </p:spPr>
          <p:txBody>
            <a:bodyPr wrap="square">
              <a:spAutoFit/>
            </a:bodyPr>
            <a:lstStyle/>
            <a:p>
              <a:r>
                <a:rPr lang="en-US" sz="2400" b="1" dirty="0">
                  <a:effectLst/>
                  <a:latin typeface="Ubuntu Mono" panose="020B0509030602030204" pitchFamily="49" charset="0"/>
                </a:rPr>
                <a:t>Shuttle</a:t>
              </a:r>
            </a:p>
            <a:p>
              <a:r>
                <a:rPr lang="en-US" sz="2400" dirty="0">
                  <a:effectLst/>
                  <a:latin typeface="Ubuntu Mono" panose="020B0509030602030204" pitchFamily="49" charset="0"/>
                </a:rPr>
                <a:t>4 core 3.9 </a:t>
              </a:r>
              <a:r>
                <a:rPr lang="en-US" sz="2400" dirty="0" err="1">
                  <a:effectLst/>
                  <a:latin typeface="Ubuntu Mono" panose="020B0509030602030204" pitchFamily="49" charset="0"/>
                </a:rPr>
                <a:t>Ghz</a:t>
              </a:r>
              <a:r>
                <a:rPr lang="en-US" sz="2400" dirty="0">
                  <a:effectLst/>
                  <a:latin typeface="Ubuntu Mono" panose="020B0509030602030204" pitchFamily="49" charset="0"/>
                </a:rPr>
                <a:t> i7</a:t>
              </a:r>
            </a:p>
            <a:p>
              <a:r>
                <a:rPr lang="en-US" sz="2400" dirty="0">
                  <a:effectLst/>
                  <a:latin typeface="Ubuntu Mono" panose="020B0509030602030204" pitchFamily="49" charset="0"/>
                </a:rPr>
                <a:t>32 GB RAM</a:t>
              </a:r>
            </a:p>
            <a:p>
              <a:r>
                <a:rPr lang="en-US" sz="2400" dirty="0">
                  <a:effectLst/>
                  <a:latin typeface="Ubuntu Mono" panose="020B0509030602030204" pitchFamily="49" charset="0"/>
                </a:rPr>
                <a:t>512 GB Local SSD</a:t>
              </a:r>
            </a:p>
            <a:p>
              <a:r>
                <a:rPr lang="en-US" sz="2400" dirty="0">
                  <a:effectLst/>
                  <a:latin typeface="Ubuntu Mono" panose="020B0509030602030204" pitchFamily="49" charset="0"/>
                </a:rPr>
                <a:t>1 </a:t>
              </a:r>
              <a:r>
                <a:rPr lang="en-US" sz="2400" dirty="0" err="1">
                  <a:effectLst/>
                  <a:latin typeface="Ubuntu Mono" panose="020B0509030602030204" pitchFamily="49" charset="0"/>
                </a:rPr>
                <a:t>Gbit</a:t>
              </a:r>
              <a:r>
                <a:rPr lang="en-US" sz="2400" dirty="0">
                  <a:effectLst/>
                  <a:latin typeface="Ubuntu Mono" panose="020B0509030602030204" pitchFamily="49" charset="0"/>
                </a:rPr>
                <a:t> NIC</a:t>
              </a:r>
            </a:p>
          </p:txBody>
        </p:sp>
        <p:sp>
          <p:nvSpPr>
            <p:cNvPr id="8" name="Rectangle 7"/>
            <p:cNvSpPr/>
            <p:nvPr/>
          </p:nvSpPr>
          <p:spPr>
            <a:xfrm>
              <a:off x="6481490" y="2795377"/>
              <a:ext cx="2627410" cy="830997"/>
            </a:xfrm>
            <a:prstGeom prst="rect">
              <a:avLst/>
            </a:prstGeom>
          </p:spPr>
          <p:txBody>
            <a:bodyPr wrap="square">
              <a:spAutoFit/>
            </a:bodyPr>
            <a:lstStyle/>
            <a:p>
              <a:r>
                <a:rPr lang="en-US" sz="2400" dirty="0">
                  <a:effectLst/>
                  <a:latin typeface="Ubuntu Mono" panose="020B0509030602030204" pitchFamily="49" charset="0"/>
                </a:rPr>
                <a:t>AirPort Extreme</a:t>
              </a:r>
            </a:p>
            <a:p>
              <a:r>
                <a:rPr lang="en-US" sz="2400" dirty="0">
                  <a:effectLst/>
                  <a:latin typeface="Ubuntu Mono" panose="020B0509030602030204" pitchFamily="49" charset="0"/>
                </a:rPr>
                <a:t>1 </a:t>
              </a:r>
              <a:r>
                <a:rPr lang="en-US" sz="2400" dirty="0" err="1">
                  <a:effectLst/>
                  <a:latin typeface="Ubuntu Mono" panose="020B0509030602030204" pitchFamily="49" charset="0"/>
                </a:rPr>
                <a:t>Gbit</a:t>
              </a:r>
              <a:r>
                <a:rPr lang="en-US" sz="2400" dirty="0">
                  <a:effectLst/>
                  <a:latin typeface="Ubuntu Mono" panose="020B0509030602030204" pitchFamily="49" charset="0"/>
                </a:rPr>
                <a:t> Wired</a:t>
              </a:r>
            </a:p>
          </p:txBody>
        </p:sp>
      </p:grpSp>
    </p:spTree>
    <p:extLst>
      <p:ext uri="{BB962C8B-B14F-4D97-AF65-F5344CB8AC3E}">
        <p14:creationId xmlns:p14="http://schemas.microsoft.com/office/powerpoint/2010/main" val="64342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Actual Test Lab </a:t>
            </a:r>
          </a:p>
        </p:txBody>
      </p:sp>
      <p:pic>
        <p:nvPicPr>
          <p:cNvPr id="3" name="IMG_6204.png"/>
          <p:cNvPicPr>
            <a:picLocks noChangeAspect="1"/>
          </p:cNvPicPr>
          <p:nvPr/>
        </p:nvPicPr>
        <p:blipFill>
          <a:blip r:embed="rId3">
            <a:extLst/>
          </a:blip>
          <a:stretch>
            <a:fillRect/>
          </a:stretch>
        </p:blipFill>
        <p:spPr>
          <a:xfrm>
            <a:off x="2771800" y="1702914"/>
            <a:ext cx="3184775" cy="4246366"/>
          </a:xfrm>
          <a:prstGeom prst="rect">
            <a:avLst/>
          </a:prstGeom>
          <a:ln w="12700">
            <a:miter lim="400000"/>
          </a:ln>
        </p:spPr>
      </p:pic>
      <p:sp>
        <p:nvSpPr>
          <p:cNvPr id="4" name="Rectangle 3"/>
          <p:cNvSpPr/>
          <p:nvPr/>
        </p:nvSpPr>
        <p:spPr>
          <a:xfrm>
            <a:off x="395536" y="6093296"/>
            <a:ext cx="1167371" cy="523220"/>
          </a:xfrm>
          <a:prstGeom prst="rect">
            <a:avLst/>
          </a:prstGeom>
        </p:spPr>
        <p:txBody>
          <a:bodyPr wrap="none">
            <a:spAutoFit/>
          </a:bodyPr>
          <a:lstStyle/>
          <a:p>
            <a:r>
              <a:rPr lang="en-US" dirty="0"/>
              <a:t>LOL :/</a:t>
            </a:r>
          </a:p>
        </p:txBody>
      </p:sp>
    </p:spTree>
    <p:extLst>
      <p:ext uri="{BB962C8B-B14F-4D97-AF65-F5344CB8AC3E}">
        <p14:creationId xmlns:p14="http://schemas.microsoft.com/office/powerpoint/2010/main" val="184059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sz="3400" dirty="0"/>
              <a:t>Problems with large files &amp; Import-Csv</a:t>
            </a:r>
            <a:r>
              <a:rPr lang="de-DE" sz="3400" dirty="0"/>
              <a:t> </a:t>
            </a:r>
          </a:p>
        </p:txBody>
      </p:sp>
      <p:sp>
        <p:nvSpPr>
          <p:cNvPr id="5" name="Shape 142"/>
          <p:cNvSpPr/>
          <p:nvPr/>
        </p:nvSpPr>
        <p:spPr>
          <a:xfrm>
            <a:off x="251520" y="2013228"/>
            <a:ext cx="8784976" cy="1415772"/>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defRPr sz="3200">
                <a:solidFill>
                  <a:srgbClr val="0070C0"/>
                </a:solidFill>
              </a:defRPr>
            </a:pPr>
            <a:r>
              <a:rPr dirty="0">
                <a:solidFill>
                  <a:schemeClr val="bg1">
                    <a:lumMod val="95000"/>
                  </a:schemeClr>
                </a:solidFill>
                <a:effectLst/>
                <a:latin typeface="Ubuntu Mono" panose="020B0509030602030204" pitchFamily="49" charset="0"/>
              </a:rPr>
              <a:t>Memory exhaustion</a:t>
            </a:r>
          </a:p>
          <a:p>
            <a:pPr marL="342900" indent="-342900">
              <a:buSzPct val="100000"/>
              <a:buFont typeface="Arial"/>
              <a:buChar char="•"/>
            </a:pPr>
            <a:r>
              <a:rPr sz="1800" dirty="0">
                <a:effectLst/>
                <a:latin typeface="Ubuntu Mono" panose="020B0509030602030204" pitchFamily="49" charset="0"/>
              </a:rPr>
              <a:t>Suffered a pipeline memory issue prior to PowerShell version 5.0.10586</a:t>
            </a:r>
          </a:p>
          <a:p>
            <a:pPr marL="342900" indent="-342900">
              <a:buSzPct val="100000"/>
              <a:buFont typeface="Arial"/>
              <a:buChar char="•"/>
            </a:pPr>
            <a:r>
              <a:rPr sz="1800" dirty="0">
                <a:effectLst/>
                <a:latin typeface="Ubuntu Mono" panose="020B0509030602030204" pitchFamily="49" charset="0"/>
              </a:rPr>
              <a:t>Collection of objects</a:t>
            </a:r>
            <a:r>
              <a:rPr lang="en-US" sz="1800" dirty="0">
                <a:effectLst/>
                <a:latin typeface="Ubuntu Mono" panose="020B0509030602030204" pitchFamily="49" charset="0"/>
              </a:rPr>
              <a:t>:</a:t>
            </a:r>
            <a:r>
              <a:rPr sz="1800" dirty="0">
                <a:effectLst/>
                <a:latin typeface="Ubuntu Mono" panose="020B0509030602030204" pitchFamily="49" charset="0"/>
              </a:rPr>
              <a:t> 1GB CSV -&gt; 8 GB RAM</a:t>
            </a:r>
          </a:p>
          <a:p>
            <a:pPr marL="285750" indent="-285750">
              <a:buSzPct val="100000"/>
              <a:buFont typeface="Arial"/>
              <a:buChar char="•"/>
            </a:pPr>
            <a:r>
              <a:rPr sz="1800" dirty="0">
                <a:effectLst/>
                <a:latin typeface="Ubuntu Mono" panose="020B0509030602030204" pitchFamily="49" charset="0"/>
              </a:rPr>
              <a:t>Good news! This collection of objects makes it awesome for smaller files</a:t>
            </a:r>
          </a:p>
        </p:txBody>
      </p:sp>
      <p:sp>
        <p:nvSpPr>
          <p:cNvPr id="7" name="Shape 143"/>
          <p:cNvSpPr/>
          <p:nvPr/>
        </p:nvSpPr>
        <p:spPr>
          <a:xfrm>
            <a:off x="179512" y="3717032"/>
            <a:ext cx="8064896" cy="2172903"/>
          </a:xfrm>
          <a:prstGeom prst="rect">
            <a:avLst/>
          </a:prstGeom>
          <a:ln w="12700">
            <a:miter lim="400000"/>
          </a:ln>
          <a:extLst>
            <a:ext uri="{C572A759-6A51-4108-AA02-DFA0A04FC94B}">
              <ma14:wrappingTextBoxFlag xmlns="" xmlns:ma14="http://schemas.microsoft.com/office/mac/drawingml/2011/main" val="1"/>
            </a:ext>
          </a:extLst>
        </p:spPr>
        <p:txBody>
          <a:bodyPr wrap="square" lIns="146304" tIns="146304" rIns="146304" bIns="146304">
            <a:spAutoFit/>
          </a:bodyPr>
          <a:lstStyle/>
          <a:p>
            <a:pPr>
              <a:defRPr sz="3200">
                <a:solidFill>
                  <a:srgbClr val="0070C0"/>
                </a:solidFill>
              </a:defRPr>
            </a:pPr>
            <a:r>
              <a:rPr dirty="0">
                <a:solidFill>
                  <a:schemeClr val="bg1">
                    <a:lumMod val="95000"/>
                  </a:schemeClr>
                </a:solidFill>
                <a:effectLst/>
                <a:latin typeface="Ubuntu Mono" panose="020B0509030602030204" pitchFamily="49" charset="0"/>
              </a:rPr>
              <a:t>Speed</a:t>
            </a:r>
          </a:p>
          <a:p>
            <a:r>
              <a:rPr sz="1800" dirty="0" err="1">
                <a:effectLst/>
                <a:latin typeface="Ubuntu Mono" panose="020B0509030602030204" pitchFamily="49" charset="0"/>
              </a:rPr>
              <a:t>Microsoft.VisualBasic.FileIO.TextFieldParser</a:t>
            </a:r>
            <a:r>
              <a:rPr sz="1800" dirty="0">
                <a:effectLst/>
                <a:latin typeface="Ubuntu Mono" panose="020B0509030602030204" pitchFamily="49" charset="0"/>
              </a:rPr>
              <a:t>		20 seconds</a:t>
            </a:r>
          </a:p>
          <a:p>
            <a:r>
              <a:rPr sz="1800" dirty="0">
                <a:effectLst/>
                <a:latin typeface="Ubuntu Mono" panose="020B0509030602030204" pitchFamily="49" charset="0"/>
              </a:rPr>
              <a:t>Import-Csv					</a:t>
            </a:r>
            <a:r>
              <a:rPr lang="en-US" sz="1800" dirty="0">
                <a:effectLst/>
                <a:latin typeface="Ubuntu Mono" panose="020B0509030602030204" pitchFamily="49" charset="0"/>
              </a:rPr>
              <a:t>        </a:t>
            </a:r>
            <a:r>
              <a:rPr sz="1800" dirty="0">
                <a:effectLst/>
                <a:latin typeface="Ubuntu Mono" panose="020B0509030602030204" pitchFamily="49" charset="0"/>
              </a:rPr>
              <a:t>18 seconds</a:t>
            </a:r>
          </a:p>
          <a:p>
            <a:r>
              <a:rPr sz="1800" dirty="0" err="1">
                <a:effectLst/>
                <a:latin typeface="Ubuntu Mono" panose="020B0509030602030204" pitchFamily="49" charset="0"/>
              </a:rPr>
              <a:t>Lumenworks</a:t>
            </a:r>
            <a:r>
              <a:rPr sz="1800" dirty="0">
                <a:effectLst/>
                <a:latin typeface="Ubuntu Mono" panose="020B0509030602030204" pitchFamily="49" charset="0"/>
              </a:rPr>
              <a:t> CSV Reader	 			 </a:t>
            </a:r>
            <a:r>
              <a:rPr lang="en-US" sz="1800" dirty="0">
                <a:effectLst/>
                <a:latin typeface="Ubuntu Mono" panose="020B0509030602030204" pitchFamily="49" charset="0"/>
              </a:rPr>
              <a:t>        </a:t>
            </a:r>
            <a:r>
              <a:rPr sz="1800" dirty="0">
                <a:effectLst/>
                <a:latin typeface="Ubuntu Mono" panose="020B0509030602030204" pitchFamily="49" charset="0"/>
              </a:rPr>
              <a:t>7 seconds</a:t>
            </a:r>
          </a:p>
          <a:p>
            <a:r>
              <a:rPr sz="1800" dirty="0">
                <a:effectLst/>
                <a:latin typeface="Ubuntu Mono" panose="020B0509030602030204" pitchFamily="49" charset="0"/>
              </a:rPr>
              <a:t>Get-Content		 			 </a:t>
            </a:r>
            <a:r>
              <a:rPr lang="en-US" sz="1800" dirty="0">
                <a:effectLst/>
                <a:latin typeface="Ubuntu Mono" panose="020B0509030602030204" pitchFamily="49" charset="0"/>
              </a:rPr>
              <a:t>        </a:t>
            </a:r>
            <a:r>
              <a:rPr sz="1800" dirty="0">
                <a:effectLst/>
                <a:latin typeface="Ubuntu Mono" panose="020B0509030602030204" pitchFamily="49" charset="0"/>
              </a:rPr>
              <a:t>5 seconds</a:t>
            </a:r>
          </a:p>
          <a:p>
            <a:r>
              <a:rPr sz="1800" dirty="0">
                <a:effectLst/>
                <a:latin typeface="Ubuntu Mono" panose="020B0509030602030204" pitchFamily="49" charset="0"/>
              </a:rPr>
              <a:t>System.IO.StreamReader	 			 </a:t>
            </a:r>
            <a:r>
              <a:rPr lang="en-US" sz="1800" dirty="0">
                <a:effectLst/>
                <a:latin typeface="Ubuntu Mono" panose="020B0509030602030204" pitchFamily="49" charset="0"/>
              </a:rPr>
              <a:t>        </a:t>
            </a:r>
            <a:r>
              <a:rPr sz="1800" dirty="0">
                <a:effectLst/>
                <a:latin typeface="Ubuntu Mono" panose="020B0509030602030204" pitchFamily="49" charset="0"/>
              </a:rPr>
              <a:t>1 second</a:t>
            </a:r>
          </a:p>
        </p:txBody>
      </p:sp>
    </p:spTree>
    <p:extLst>
      <p:ext uri="{BB962C8B-B14F-4D97-AF65-F5344CB8AC3E}">
        <p14:creationId xmlns:p14="http://schemas.microsoft.com/office/powerpoint/2010/main" val="126052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First, set goals </a:t>
            </a:r>
          </a:p>
        </p:txBody>
      </p:sp>
      <p:sp>
        <p:nvSpPr>
          <p:cNvPr id="9" name="Rectangle 8"/>
          <p:cNvSpPr/>
          <p:nvPr/>
        </p:nvSpPr>
        <p:spPr>
          <a:xfrm>
            <a:off x="179512" y="1628800"/>
            <a:ext cx="8928992" cy="5016758"/>
          </a:xfrm>
          <a:prstGeom prst="rect">
            <a:avLst/>
          </a:prstGeom>
        </p:spPr>
        <p:txBody>
          <a:bodyPr wrap="square">
            <a:spAutoFit/>
          </a:bodyPr>
          <a:lstStyle/>
          <a:p>
            <a:r>
              <a:rPr lang="en-US" dirty="0">
                <a:effectLst/>
                <a:latin typeface="Ubuntu Mono" panose="020B0509030602030204" pitchFamily="49" charset="0"/>
              </a:rPr>
              <a:t>Pure PowerShell </a:t>
            </a:r>
          </a:p>
          <a:p>
            <a:pPr marL="342900" indent="-342900">
              <a:buFont typeface="Arial" panose="020B0604020202020204" pitchFamily="34" charset="0"/>
              <a:buChar char="•"/>
            </a:pPr>
            <a:r>
              <a:rPr lang="en-US" sz="2000" dirty="0">
                <a:effectLst/>
                <a:latin typeface="Ubuntu Mono" panose="020B0509030602030204" pitchFamily="49" charset="0"/>
              </a:rPr>
              <a:t>No bcp.exe</a:t>
            </a:r>
          </a:p>
          <a:p>
            <a:pPr marL="342900" indent="-342900">
              <a:buFont typeface="Arial" panose="020B0604020202020204" pitchFamily="34" charset="0"/>
              <a:buChar char="•"/>
            </a:pPr>
            <a:r>
              <a:rPr lang="en-US" sz="2000" dirty="0">
                <a:effectLst/>
                <a:latin typeface="Ubuntu Mono" panose="020B0509030602030204" pitchFamily="49" charset="0"/>
              </a:rPr>
              <a:t>No </a:t>
            </a:r>
            <a:r>
              <a:rPr lang="en-US" sz="2000" dirty="0" err="1">
                <a:effectLst/>
                <a:latin typeface="Ubuntu Mono" panose="020B0509030602030204" pitchFamily="49" charset="0"/>
              </a:rPr>
              <a:t>dtswizard</a:t>
            </a:r>
            <a:r>
              <a:rPr lang="en-US" sz="2000" dirty="0">
                <a:effectLst/>
                <a:latin typeface="Ubuntu Mono" panose="020B0509030602030204" pitchFamily="49" charset="0"/>
              </a:rPr>
              <a:t>/ SSIS</a:t>
            </a:r>
          </a:p>
          <a:p>
            <a:pPr marL="342900" indent="-342900">
              <a:buFont typeface="Arial" panose="020B0604020202020204" pitchFamily="34" charset="0"/>
              <a:buChar char="•"/>
            </a:pPr>
            <a:r>
              <a:rPr lang="en-US" sz="2000" dirty="0">
                <a:effectLst/>
                <a:latin typeface="Ubuntu Mono" panose="020B0509030602030204" pitchFamily="49" charset="0"/>
              </a:rPr>
              <a:t>No hand-crafted T-SQL</a:t>
            </a:r>
          </a:p>
          <a:p>
            <a:pPr marL="800100" lvl="1" indent="-342900">
              <a:buFont typeface="Arial" panose="020B0604020202020204" pitchFamily="34" charset="0"/>
              <a:buChar char="•"/>
            </a:pPr>
            <a:r>
              <a:rPr lang="en-US" sz="2000" dirty="0">
                <a:effectLst/>
                <a:latin typeface="Ubuntu Mono" panose="020B0509030602030204" pitchFamily="49" charset="0"/>
              </a:rPr>
              <a:t>BULK INSERT</a:t>
            </a:r>
          </a:p>
          <a:p>
            <a:pPr marL="800100" lvl="1" indent="-342900">
              <a:buFont typeface="Arial" panose="020B0604020202020204" pitchFamily="34" charset="0"/>
              <a:buChar char="•"/>
            </a:pPr>
            <a:r>
              <a:rPr lang="en-US" sz="2000" dirty="0">
                <a:effectLst/>
                <a:latin typeface="Ubuntu Mono" panose="020B0509030602030204" pitchFamily="49" charset="0"/>
              </a:rPr>
              <a:t>OPENROWSET</a:t>
            </a:r>
          </a:p>
          <a:p>
            <a:pPr marL="800100" lvl="1" indent="-342900">
              <a:buFont typeface="Arial" panose="020B0604020202020204" pitchFamily="34" charset="0"/>
              <a:buChar char="•"/>
            </a:pPr>
            <a:r>
              <a:rPr lang="en-US" sz="2000" dirty="0">
                <a:effectLst/>
                <a:latin typeface="Ubuntu Mono" panose="020B0509030602030204" pitchFamily="49" charset="0"/>
              </a:rPr>
              <a:t>INSERT … SELECT</a:t>
            </a:r>
          </a:p>
          <a:p>
            <a:r>
              <a:rPr lang="en-US" dirty="0">
                <a:effectLst/>
                <a:latin typeface="Ubuntu Mono" panose="020B0509030602030204" pitchFamily="49" charset="0"/>
              </a:rPr>
              <a:t>No third-party assemblies</a:t>
            </a:r>
          </a:p>
          <a:p>
            <a:pPr marL="342900" indent="-342900">
              <a:buFont typeface="Arial" panose="020B0604020202020204" pitchFamily="34" charset="0"/>
              <a:buChar char="•"/>
            </a:pPr>
            <a:r>
              <a:rPr lang="en-US" sz="2000" dirty="0" err="1">
                <a:effectLst/>
                <a:latin typeface="Ubuntu Mono" panose="020B0509030602030204" pitchFamily="49" charset="0"/>
              </a:rPr>
              <a:t>LumenWorks</a:t>
            </a:r>
            <a:r>
              <a:rPr lang="en-US" sz="2000" dirty="0">
                <a:effectLst/>
                <a:latin typeface="Ubuntu Mono" panose="020B0509030602030204" pitchFamily="49" charset="0"/>
              </a:rPr>
              <a:t> CSV Reader</a:t>
            </a:r>
          </a:p>
          <a:p>
            <a:r>
              <a:rPr lang="en-US" dirty="0">
                <a:effectLst/>
                <a:latin typeface="Ubuntu Mono" panose="020B0509030602030204" pitchFamily="49" charset="0"/>
              </a:rPr>
              <a:t>No writing to disk</a:t>
            </a:r>
          </a:p>
          <a:p>
            <a:r>
              <a:rPr lang="en-US" dirty="0">
                <a:effectLst/>
                <a:latin typeface="Ubuntu Mono" panose="020B0509030602030204" pitchFamily="49" charset="0"/>
              </a:rPr>
              <a:t>Break world records</a:t>
            </a:r>
          </a:p>
          <a:p>
            <a:endParaRPr lang="en-US" sz="1800" dirty="0">
              <a:effectLst/>
              <a:latin typeface="Ubuntu Mono" panose="020B0509030602030204" pitchFamily="49" charset="0"/>
            </a:endParaRPr>
          </a:p>
          <a:p>
            <a:endParaRPr lang="en-US" sz="1800" dirty="0">
              <a:effectLst/>
              <a:latin typeface="Ubuntu Mono" panose="020B0509030602030204" pitchFamily="49" charset="0"/>
            </a:endParaRPr>
          </a:p>
          <a:p>
            <a:r>
              <a:rPr lang="en-US" sz="1600" dirty="0">
                <a:effectLst/>
                <a:latin typeface="Ubuntu Mono" panose="020B0509030602030204" pitchFamily="49" charset="0"/>
              </a:rPr>
              <a:t>* And maybe help fix the speed perception </a:t>
            </a:r>
          </a:p>
          <a:p>
            <a:r>
              <a:rPr lang="en-US" sz="1600" dirty="0">
                <a:effectLst/>
                <a:latin typeface="Ubuntu Mono" panose="020B0509030602030204" pitchFamily="49" charset="0"/>
              </a:rPr>
              <a:t>  issues SQLPS has caused</a:t>
            </a:r>
          </a:p>
        </p:txBody>
      </p:sp>
    </p:spTree>
    <p:extLst>
      <p:ext uri="{BB962C8B-B14F-4D97-AF65-F5344CB8AC3E}">
        <p14:creationId xmlns:p14="http://schemas.microsoft.com/office/powerpoint/2010/main" val="258393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Next, just get it working.</a:t>
            </a:r>
            <a:r>
              <a:rPr lang="de-DE" dirty="0"/>
              <a:t> </a:t>
            </a:r>
          </a:p>
        </p:txBody>
      </p:sp>
      <p:sp>
        <p:nvSpPr>
          <p:cNvPr id="3" name="Rectangle 2"/>
          <p:cNvSpPr/>
          <p:nvPr/>
        </p:nvSpPr>
        <p:spPr>
          <a:xfrm>
            <a:off x="2286000" y="2736503"/>
            <a:ext cx="4572000" cy="1384995"/>
          </a:xfrm>
          <a:prstGeom prst="rect">
            <a:avLst/>
          </a:prstGeom>
        </p:spPr>
        <p:txBody>
          <a:bodyPr>
            <a:spAutoFit/>
          </a:bodyPr>
          <a:lstStyle/>
          <a:p>
            <a:pPr marL="514350" indent="-514350">
              <a:buFont typeface="+mj-lt"/>
              <a:buAutoNum type="arabicPeriod"/>
            </a:pPr>
            <a:r>
              <a:rPr lang="en-US" dirty="0">
                <a:effectLst/>
                <a:latin typeface="Ubuntu Mono" panose="020B0509030602030204" pitchFamily="49" charset="0"/>
              </a:rPr>
              <a:t>SQL Table</a:t>
            </a:r>
          </a:p>
          <a:p>
            <a:pPr marL="514350" indent="-514350">
              <a:buFont typeface="+mj-lt"/>
              <a:buAutoNum type="arabicPeriod"/>
            </a:pPr>
            <a:r>
              <a:rPr lang="en-US" dirty="0">
                <a:effectLst/>
                <a:latin typeface="Ubuntu Mono" panose="020B0509030602030204" pitchFamily="49" charset="0"/>
              </a:rPr>
              <a:t>Parse the CSV</a:t>
            </a:r>
          </a:p>
          <a:p>
            <a:pPr marL="514350" indent="-514350">
              <a:buFont typeface="+mj-lt"/>
              <a:buAutoNum type="arabicPeriod"/>
            </a:pPr>
            <a:r>
              <a:rPr lang="en-US" dirty="0">
                <a:effectLst/>
                <a:latin typeface="Ubuntu Mono" panose="020B0509030602030204" pitchFamily="49" charset="0"/>
              </a:rPr>
              <a:t>Perform SQL import</a:t>
            </a:r>
          </a:p>
        </p:txBody>
      </p:sp>
    </p:spTree>
    <p:extLst>
      <p:ext uri="{BB962C8B-B14F-4D97-AF65-F5344CB8AC3E}">
        <p14:creationId xmlns:p14="http://schemas.microsoft.com/office/powerpoint/2010/main" val="126516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0000" dirty="0"/>
              <a:t>Look @ Code</a:t>
            </a:r>
          </a:p>
        </p:txBody>
      </p:sp>
      <p:sp>
        <p:nvSpPr>
          <p:cNvPr id="4" name="Text Placeholder 3"/>
          <p:cNvSpPr>
            <a:spLocks noGrp="1"/>
          </p:cNvSpPr>
          <p:nvPr>
            <p:ph type="body" sz="quarter" idx="10"/>
          </p:nvPr>
        </p:nvSpPr>
        <p:spPr/>
        <p:txBody>
          <a:bodyPr/>
          <a:lstStyle/>
          <a:p>
            <a:r>
              <a:rPr lang="en-US" dirty="0"/>
              <a:t>Setting up the SQL table</a:t>
            </a:r>
            <a:r>
              <a:rPr lang="de-DE" dirty="0"/>
              <a:t> </a:t>
            </a:r>
            <a:endParaRPr lang="en-US" dirty="0"/>
          </a:p>
        </p:txBody>
      </p:sp>
    </p:spTree>
    <p:extLst>
      <p:ext uri="{BB962C8B-B14F-4D97-AF65-F5344CB8AC3E}">
        <p14:creationId xmlns:p14="http://schemas.microsoft.com/office/powerpoint/2010/main" val="204084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ww.IT-Visions.de">
  <a:themeElements>
    <a:clrScheme name="www.IT-Visions.d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70C0"/>
      </a:hlink>
      <a:folHlink>
        <a:srgbClr val="B2B2B2"/>
      </a:folHlink>
    </a:clrScheme>
    <a:fontScheme name="Präsentation IT-Objects">
      <a:majorFont>
        <a:latin typeface="Tahoma"/>
        <a:ea typeface=""/>
        <a:cs typeface=""/>
      </a:majorFont>
      <a:minorFont>
        <a:latin typeface="Tahom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2800" b="0" i="0" u="none" strike="noStrike" cap="none" normalizeH="0" baseline="0" smtClean="0">
            <a:ln>
              <a:noFill/>
            </a:ln>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2800" b="0" i="0" u="none" strike="noStrike" cap="none" normalizeH="0" baseline="0" smtClean="0">
            <a:ln>
              <a:noFill/>
            </a:ln>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defRPr>
        </a:defPPr>
      </a:lstStyle>
    </a:lnDef>
  </a:objectDefaults>
  <a:extraClrSchemeLst>
    <a:extraClrScheme>
      <a:clrScheme name="Präsentation IT-Objec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äsentation IT-Objec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äsentation IT-Objec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äsentation IT-Objec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äsentation IT-Objec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äsentation IT-Objec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äsentation IT-Objec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ITV</Template>
  <TotalTime>0</TotalTime>
  <Words>4040</Words>
  <Application>Microsoft Office PowerPoint</Application>
  <PresentationFormat>On-screen Show (4:3)</PresentationFormat>
  <Paragraphs>1062</Paragraphs>
  <Slides>58</Slides>
  <Notes>58</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58</vt:i4>
      </vt:variant>
    </vt:vector>
  </HeadingPairs>
  <TitlesOfParts>
    <vt:vector size="70" baseType="lpstr">
      <vt:lpstr>Roboto Condensed</vt:lpstr>
      <vt:lpstr>Ubuntu</vt:lpstr>
      <vt:lpstr>FontAwesome</vt:lpstr>
      <vt:lpstr>Arial</vt:lpstr>
      <vt:lpstr>Segoe UI Light</vt:lpstr>
      <vt:lpstr>Roboto</vt:lpstr>
      <vt:lpstr>Consolas</vt:lpstr>
      <vt:lpstr>Ubuntu Mono</vt:lpstr>
      <vt:lpstr>Tahoma</vt:lpstr>
      <vt:lpstr>Roboto Black</vt:lpstr>
      <vt:lpstr>www.IT-Visions.de</vt:lpstr>
      <vt:lpstr>Custom Design</vt:lpstr>
      <vt:lpstr>PowerShell, CSV files and SQL Server:  My Journey to over 200,000 rows/sec</vt:lpstr>
      <vt:lpstr>-WhatIf</vt:lpstr>
      <vt:lpstr>Agenda</vt:lpstr>
      <vt:lpstr>Where it all began</vt:lpstr>
      <vt:lpstr>Where it all began</vt:lpstr>
      <vt:lpstr>Problems with large files &amp; Import-Csv </vt:lpstr>
      <vt:lpstr>First, set goals </vt:lpstr>
      <vt:lpstr>Next, just get it working. </vt:lpstr>
      <vt:lpstr>Look @ Code</vt:lpstr>
      <vt:lpstr>PowerPoint Presentation</vt:lpstr>
      <vt:lpstr>PowerPoint Presentation</vt:lpstr>
      <vt:lpstr>The Challenge </vt:lpstr>
      <vt:lpstr>PowerPoint Presentation</vt:lpstr>
      <vt:lpstr>Problem with large files &amp; DataTables </vt:lpstr>
      <vt:lpstr>Look @ Code</vt:lpstr>
      <vt:lpstr>How to prevent memory exhaustion? </vt:lpstr>
      <vt:lpstr>PowerPoint Presentation</vt:lpstr>
      <vt:lpstr>Look @ Code</vt:lpstr>
      <vt:lpstr>At first.. </vt:lpstr>
      <vt:lpstr>PowerPoint Presentation</vt:lpstr>
      <vt:lpstr>Look @ Code</vt:lpstr>
      <vt:lpstr>This is a little better </vt:lpstr>
      <vt:lpstr>Making it faster, SQL edition </vt:lpstr>
      <vt:lpstr>Look @ Code</vt:lpstr>
      <vt:lpstr>Making it faster, SQL edition</vt:lpstr>
      <vt:lpstr>Making it faster, SQL edition, cont. </vt:lpstr>
      <vt:lpstr>Look @ Code</vt:lpstr>
      <vt:lpstr>Making it faster, SQL edition, cont. </vt:lpstr>
      <vt:lpstr>Totally wrote home about it </vt:lpstr>
      <vt:lpstr>Totally wrote home about it </vt:lpstr>
      <vt:lpstr>Going even faster </vt:lpstr>
      <vt:lpstr>Going even faster </vt:lpstr>
      <vt:lpstr>This changes everything </vt:lpstr>
      <vt:lpstr>Runspaces </vt:lpstr>
      <vt:lpstr>Look @ 2 Codes</vt:lpstr>
      <vt:lpstr>Runspace Performance</vt:lpstr>
      <vt:lpstr>Runspace Performance</vt:lpstr>
      <vt:lpstr>On the SQL Side</vt:lpstr>
      <vt:lpstr>Look @ Code</vt:lpstr>
      <vt:lpstr>Even faster runspaces </vt:lpstr>
      <vt:lpstr>BOOM! </vt:lpstr>
      <vt:lpstr>Personal best? </vt:lpstr>
      <vt:lpstr>Why is this important?</vt:lpstr>
      <vt:lpstr>Bonus Tip: Output slows your scripts</vt:lpstr>
      <vt:lpstr>Bonus Tip: Ignoring Output</vt:lpstr>
      <vt:lpstr>Bonus Tip: Adding to Array</vt:lpstr>
      <vt:lpstr>Bonus Tip: Beware of the Pipeline</vt:lpstr>
      <vt:lpstr>Bonus Tips: Where</vt:lpstr>
      <vt:lpstr>This presentation comes with its own module  </vt:lpstr>
      <vt:lpstr>Or just the presentation code</vt:lpstr>
      <vt:lpstr>What‘s Next? </vt:lpstr>
      <vt:lpstr>Summary</vt:lpstr>
      <vt:lpstr>Resources </vt:lpstr>
      <vt:lpstr>Next Steps...</vt:lpstr>
      <vt:lpstr>Questions?</vt:lpstr>
      <vt:lpstr>About_Author</vt:lpstr>
      <vt:lpstr>Test Lab in case you‘re wondering</vt:lpstr>
      <vt:lpstr>Actual Test Lab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psconf.eu</dc:title>
  <dc:subject>PowerShell Konferenz</dc:subject>
  <dc:creator/>
  <cp:keywords>PowerShell; SQL Server</cp:keywords>
  <dc:description>Chrissy LeMaire</dc:description>
  <cp:lastModifiedBy/>
  <cp:revision>522</cp:revision>
  <dcterms:created xsi:type="dcterms:W3CDTF">2007-07-20T07:41:41Z</dcterms:created>
  <dcterms:modified xsi:type="dcterms:W3CDTF">2016-04-26T10:01:53Z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Eigentümer">
    <vt:lpwstr>www.IT-Visions.de</vt:lpwstr>
  </property>
  <property fmtid="{D5CDD505-2E9C-101B-9397-08002B2CF9AE}" pid="3" name="Gegenstand">
    <vt:lpwstr>www.IT-Visions.de</vt:lpwstr>
  </property>
  <property fmtid="{D5CDD505-2E9C-101B-9397-08002B2CF9AE}" pid="4" name="Erstellt von">
    <vt:lpwstr>www.IT-Visions.de</vt:lpwstr>
  </property>
  <property fmtid="{D5CDD505-2E9C-101B-9397-08002B2CF9AE}" pid="5" name="Abteilung">
    <vt:lpwstr>www.IT-Visions.de</vt:lpwstr>
  </property>
  <property fmtid="{D5CDD505-2E9C-101B-9397-08002B2CF9AE}" pid="6" name="Kunde">
    <vt:lpwstr>www.IT-Visions.de</vt:lpwstr>
  </property>
  <property fmtid="{D5CDD505-2E9C-101B-9397-08002B2CF9AE}" pid="7" name="Verleger">
    <vt:lpwstr>www.IT-Visions.de</vt:lpwstr>
  </property>
</Properties>
</file>